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7" r:id="rId2"/>
    <p:sldId id="258" r:id="rId3"/>
    <p:sldId id="272" r:id="rId4"/>
    <p:sldId id="259" r:id="rId5"/>
    <p:sldId id="274" r:id="rId6"/>
    <p:sldId id="261" r:id="rId7"/>
    <p:sldId id="263" r:id="rId8"/>
    <p:sldId id="273" r:id="rId9"/>
    <p:sldId id="264" r:id="rId10"/>
    <p:sldId id="271" r:id="rId11"/>
  </p:sldIdLst>
  <p:sldSz cx="18288000" cy="10287000"/>
  <p:notesSz cx="6858000" cy="9144000"/>
  <p:embeddedFontLst>
    <p:embeddedFont>
      <p:font typeface="Candara Light" panose="020E0502030303020204" pitchFamily="34" charset="0"/>
      <p:regular r:id="rId12"/>
      <p:italic r:id="rId13"/>
    </p:embeddedFont>
    <p:embeddedFont>
      <p:font typeface="Open Sans Bold" panose="020B0604020202020204" charset="0"/>
      <p:regular r:id="rId14"/>
    </p:embeddedFont>
    <p:embeddedFont>
      <p:font typeface="Papyrus" panose="03070502060502030205" pitchFamily="66" charset="0"/>
      <p:regular r:id="rId15"/>
    </p:embeddedFont>
    <p:embeddedFont>
      <p:font typeface="Poppins" panose="00000500000000000000" pitchFamily="2" charset="0"/>
      <p:regular r:id="rId16"/>
      <p:bold r:id="rId17"/>
      <p:italic r:id="rId18"/>
      <p:boldItalic r:id="rId19"/>
    </p:embeddedFont>
    <p:embeddedFont>
      <p:font typeface="Poppins" panose="00000500000000000000" pitchFamily="2" charset="0"/>
      <p:regular r:id="rId16"/>
      <p:bold r:id="rId17"/>
      <p:italic r:id="rId18"/>
      <p:boldItalic r:id="rId19"/>
    </p:embeddedFont>
    <p:embeddedFont>
      <p:font typeface="Poppins Bold" panose="00000800000000000000" charset="0"/>
      <p:regular r:id="rId20"/>
      <p:bold r:id="rId21"/>
    </p:embeddedFont>
    <p:embeddedFont>
      <p:font typeface="Poppins Ultra-Bold" panose="020B0604020202020204" charset="0"/>
      <p:regular r:id="rId22"/>
    </p:embeddedFont>
    <p:embeddedFont>
      <p:font typeface="Segoe UI Historic" panose="020B0502040204020203" pitchFamily="3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28" autoAdjust="0"/>
    <p:restoredTop sz="93741" autoAdjust="0"/>
  </p:normalViewPr>
  <p:slideViewPr>
    <p:cSldViewPr>
      <p:cViewPr varScale="1">
        <p:scale>
          <a:sx n="50" d="100"/>
          <a:sy n="50" d="100"/>
        </p:scale>
        <p:origin x="48" y="3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658DD5-8146-47DC-AB1C-F695B25ED439}" type="doc">
      <dgm:prSet loTypeId="urn:microsoft.com/office/officeart/2005/8/layout/vList3" loCatId="list" qsTypeId="urn:microsoft.com/office/officeart/2005/8/quickstyle/3d3" qsCatId="3D" csTypeId="urn:microsoft.com/office/officeart/2005/8/colors/accent1_2" csCatId="accent1" phldr="1"/>
      <dgm:spPr/>
    </dgm:pt>
    <dgm:pt modelId="{70BEA575-BAF1-40A0-9E1F-82FC02FB0BDE}">
      <dgm:prSet phldrT="[Text]"/>
      <dgm:spPr/>
      <dgm:t>
        <a:bodyPr/>
        <a:lstStyle/>
        <a:p>
          <a:r>
            <a:rPr lang="en-IN" dirty="0"/>
            <a:t>Input Text Data</a:t>
          </a:r>
        </a:p>
      </dgm:t>
    </dgm:pt>
    <dgm:pt modelId="{6C690B2C-6204-4A44-9626-01C2E6E9719C}" type="parTrans" cxnId="{D9BAC077-5D27-40FA-8957-77DA95A96371}">
      <dgm:prSet/>
      <dgm:spPr/>
      <dgm:t>
        <a:bodyPr/>
        <a:lstStyle/>
        <a:p>
          <a:endParaRPr lang="en-IN"/>
        </a:p>
      </dgm:t>
    </dgm:pt>
    <dgm:pt modelId="{C14CBCA7-EA6B-4037-A3B9-150A0482F58F}" type="sibTrans" cxnId="{D9BAC077-5D27-40FA-8957-77DA95A96371}">
      <dgm:prSet/>
      <dgm:spPr/>
      <dgm:t>
        <a:bodyPr/>
        <a:lstStyle/>
        <a:p>
          <a:endParaRPr lang="en-IN"/>
        </a:p>
      </dgm:t>
    </dgm:pt>
    <dgm:pt modelId="{92E49B84-1A69-4451-B438-D92BA38540A6}">
      <dgm:prSet phldrT="[Text]"/>
      <dgm:spPr/>
      <dgm:t>
        <a:bodyPr/>
        <a:lstStyle/>
        <a:p>
          <a:r>
            <a:rPr lang="en-IN" dirty="0"/>
            <a:t>Machine Learning Algorithm</a:t>
          </a:r>
        </a:p>
      </dgm:t>
    </dgm:pt>
    <dgm:pt modelId="{F3C4D023-C4EC-4555-A796-6E320E5855A2}" type="parTrans" cxnId="{FEC09A25-FF34-497A-8B41-5FF687EC5444}">
      <dgm:prSet/>
      <dgm:spPr/>
      <dgm:t>
        <a:bodyPr/>
        <a:lstStyle/>
        <a:p>
          <a:endParaRPr lang="en-IN"/>
        </a:p>
      </dgm:t>
    </dgm:pt>
    <dgm:pt modelId="{82057F06-D699-41E1-982E-086A50C3B8F2}" type="sibTrans" cxnId="{FEC09A25-FF34-497A-8B41-5FF687EC5444}">
      <dgm:prSet/>
      <dgm:spPr/>
      <dgm:t>
        <a:bodyPr/>
        <a:lstStyle/>
        <a:p>
          <a:endParaRPr lang="en-IN"/>
        </a:p>
      </dgm:t>
    </dgm:pt>
    <dgm:pt modelId="{E910AE4D-E0B9-4158-B394-68FE564F0474}">
      <dgm:prSet phldrT="[Text]"/>
      <dgm:spPr/>
      <dgm:t>
        <a:bodyPr/>
        <a:lstStyle/>
        <a:p>
          <a:r>
            <a:rPr lang="en-IN" dirty="0"/>
            <a:t>Model Evaluation</a:t>
          </a:r>
        </a:p>
      </dgm:t>
    </dgm:pt>
    <dgm:pt modelId="{FC70FC5A-77BE-4F02-87F1-78D971CDE50D}" type="parTrans" cxnId="{0C89A7D3-F0FE-4E68-9187-4039B2092EB4}">
      <dgm:prSet/>
      <dgm:spPr/>
      <dgm:t>
        <a:bodyPr/>
        <a:lstStyle/>
        <a:p>
          <a:endParaRPr lang="en-IN"/>
        </a:p>
      </dgm:t>
    </dgm:pt>
    <dgm:pt modelId="{77226AC9-5B1E-4512-8DE6-35A28B53D5CA}" type="sibTrans" cxnId="{0C89A7D3-F0FE-4E68-9187-4039B2092EB4}">
      <dgm:prSet/>
      <dgm:spPr/>
      <dgm:t>
        <a:bodyPr/>
        <a:lstStyle/>
        <a:p>
          <a:endParaRPr lang="en-IN"/>
        </a:p>
      </dgm:t>
    </dgm:pt>
    <dgm:pt modelId="{BF66E8D0-89B0-4124-9941-1AED5460AF05}">
      <dgm:prSet phldrT="[Text]"/>
      <dgm:spPr/>
      <dgm:t>
        <a:bodyPr/>
        <a:lstStyle/>
        <a:p>
          <a:r>
            <a:rPr lang="en-IN" dirty="0"/>
            <a:t>Data Preprocessing</a:t>
          </a:r>
        </a:p>
      </dgm:t>
    </dgm:pt>
    <dgm:pt modelId="{AE331789-8130-4741-8EAA-BA3871C84C81}" type="parTrans" cxnId="{289C0FD8-9D43-45E9-A279-7ACABB55D231}">
      <dgm:prSet/>
      <dgm:spPr/>
      <dgm:t>
        <a:bodyPr/>
        <a:lstStyle/>
        <a:p>
          <a:endParaRPr lang="en-IN"/>
        </a:p>
      </dgm:t>
    </dgm:pt>
    <dgm:pt modelId="{5215AF17-AFE3-4993-8F26-032CF68D55D5}" type="sibTrans" cxnId="{289C0FD8-9D43-45E9-A279-7ACABB55D231}">
      <dgm:prSet/>
      <dgm:spPr/>
      <dgm:t>
        <a:bodyPr/>
        <a:lstStyle/>
        <a:p>
          <a:endParaRPr lang="en-IN"/>
        </a:p>
      </dgm:t>
    </dgm:pt>
    <dgm:pt modelId="{85FDA831-7BD9-4514-8115-5CE75493C429}">
      <dgm:prSet phldrT="[Text]"/>
      <dgm:spPr/>
      <dgm:t>
        <a:bodyPr/>
        <a:lstStyle/>
        <a:p>
          <a:r>
            <a:rPr lang="en-IN" dirty="0"/>
            <a:t>Deployment</a:t>
          </a:r>
        </a:p>
      </dgm:t>
    </dgm:pt>
    <dgm:pt modelId="{6D8DA83A-6714-4BCC-92B4-2AAF3CF5427B}" type="parTrans" cxnId="{43A0D41D-3700-4796-A673-198E15522FB9}">
      <dgm:prSet/>
      <dgm:spPr/>
      <dgm:t>
        <a:bodyPr/>
        <a:lstStyle/>
        <a:p>
          <a:endParaRPr lang="en-IN"/>
        </a:p>
      </dgm:t>
    </dgm:pt>
    <dgm:pt modelId="{5CB7F3F4-000C-4E37-B8BE-B03FC4C0DA4F}" type="sibTrans" cxnId="{43A0D41D-3700-4796-A673-198E15522FB9}">
      <dgm:prSet/>
      <dgm:spPr/>
      <dgm:t>
        <a:bodyPr/>
        <a:lstStyle/>
        <a:p>
          <a:endParaRPr lang="en-IN"/>
        </a:p>
      </dgm:t>
    </dgm:pt>
    <dgm:pt modelId="{DBDEAFF2-598D-4C28-AA5C-34E09350F96F}" type="pres">
      <dgm:prSet presAssocID="{2F658DD5-8146-47DC-AB1C-F695B25ED439}" presName="linearFlow" presStyleCnt="0">
        <dgm:presLayoutVars>
          <dgm:dir/>
          <dgm:resizeHandles val="exact"/>
        </dgm:presLayoutVars>
      </dgm:prSet>
      <dgm:spPr/>
    </dgm:pt>
    <dgm:pt modelId="{78D64993-CF06-4B30-8F65-06C38BEE9D10}" type="pres">
      <dgm:prSet presAssocID="{70BEA575-BAF1-40A0-9E1F-82FC02FB0BDE}" presName="composite" presStyleCnt="0"/>
      <dgm:spPr/>
    </dgm:pt>
    <dgm:pt modelId="{A7F5C399-699F-4FB9-BA5A-2392D1C6B5C8}" type="pres">
      <dgm:prSet presAssocID="{70BEA575-BAF1-40A0-9E1F-82FC02FB0BDE}" presName="imgShp" presStyleLbl="fgImgPlace1" presStyleIdx="0" presStyleCnt="5"/>
      <dgm:spPr/>
    </dgm:pt>
    <dgm:pt modelId="{DA019A2E-6C12-47C8-AFD5-F2E73BBE5709}" type="pres">
      <dgm:prSet presAssocID="{70BEA575-BAF1-40A0-9E1F-82FC02FB0BDE}" presName="txShp" presStyleLbl="node1" presStyleIdx="0" presStyleCnt="5">
        <dgm:presLayoutVars>
          <dgm:bulletEnabled val="1"/>
        </dgm:presLayoutVars>
      </dgm:prSet>
      <dgm:spPr/>
    </dgm:pt>
    <dgm:pt modelId="{681CBAB0-E223-4CA4-895C-E5AE10FA2118}" type="pres">
      <dgm:prSet presAssocID="{C14CBCA7-EA6B-4037-A3B9-150A0482F58F}" presName="spacing" presStyleCnt="0"/>
      <dgm:spPr/>
    </dgm:pt>
    <dgm:pt modelId="{713190F7-29FD-48FE-9D63-4A5EE27AA4B2}" type="pres">
      <dgm:prSet presAssocID="{BF66E8D0-89B0-4124-9941-1AED5460AF05}" presName="composite" presStyleCnt="0"/>
      <dgm:spPr/>
    </dgm:pt>
    <dgm:pt modelId="{134FBDDC-5783-4D86-AF46-C08AA9F51D6C}" type="pres">
      <dgm:prSet presAssocID="{BF66E8D0-89B0-4124-9941-1AED5460AF05}" presName="imgShp" presStyleLbl="fgImgPlace1" presStyleIdx="1" presStyleCnt="5"/>
      <dgm:spPr/>
    </dgm:pt>
    <dgm:pt modelId="{6DEBABDE-9D42-4CFF-AA33-35F09E8AFEE7}" type="pres">
      <dgm:prSet presAssocID="{BF66E8D0-89B0-4124-9941-1AED5460AF05}" presName="txShp" presStyleLbl="node1" presStyleIdx="1" presStyleCnt="5">
        <dgm:presLayoutVars>
          <dgm:bulletEnabled val="1"/>
        </dgm:presLayoutVars>
      </dgm:prSet>
      <dgm:spPr/>
    </dgm:pt>
    <dgm:pt modelId="{7A162710-DA92-4345-AA2F-EDD5EFDF35B2}" type="pres">
      <dgm:prSet presAssocID="{5215AF17-AFE3-4993-8F26-032CF68D55D5}" presName="spacing" presStyleCnt="0"/>
      <dgm:spPr/>
    </dgm:pt>
    <dgm:pt modelId="{D99E0814-8A8C-4F55-875F-06E811247CFA}" type="pres">
      <dgm:prSet presAssocID="{92E49B84-1A69-4451-B438-D92BA38540A6}" presName="composite" presStyleCnt="0"/>
      <dgm:spPr/>
    </dgm:pt>
    <dgm:pt modelId="{3AF7CE91-52DB-48AA-BF47-02F666F5E556}" type="pres">
      <dgm:prSet presAssocID="{92E49B84-1A69-4451-B438-D92BA38540A6}" presName="imgShp" presStyleLbl="fgImgPlace1" presStyleIdx="2" presStyleCnt="5"/>
      <dgm:spPr/>
    </dgm:pt>
    <dgm:pt modelId="{DF5DABEB-287F-42A6-97F2-532814AAFADD}" type="pres">
      <dgm:prSet presAssocID="{92E49B84-1A69-4451-B438-D92BA38540A6}" presName="txShp" presStyleLbl="node1" presStyleIdx="2" presStyleCnt="5">
        <dgm:presLayoutVars>
          <dgm:bulletEnabled val="1"/>
        </dgm:presLayoutVars>
      </dgm:prSet>
      <dgm:spPr/>
    </dgm:pt>
    <dgm:pt modelId="{427C7AF4-545D-4A70-B690-A389C716E5E4}" type="pres">
      <dgm:prSet presAssocID="{82057F06-D699-41E1-982E-086A50C3B8F2}" presName="spacing" presStyleCnt="0"/>
      <dgm:spPr/>
    </dgm:pt>
    <dgm:pt modelId="{366ADEC0-AD8B-481D-83C8-26E876F91AE5}" type="pres">
      <dgm:prSet presAssocID="{E910AE4D-E0B9-4158-B394-68FE564F0474}" presName="composite" presStyleCnt="0"/>
      <dgm:spPr/>
    </dgm:pt>
    <dgm:pt modelId="{15CEC457-736E-4485-900A-5F7D912ADF20}" type="pres">
      <dgm:prSet presAssocID="{E910AE4D-E0B9-4158-B394-68FE564F0474}" presName="imgShp" presStyleLbl="fgImgPlace1" presStyleIdx="3" presStyleCnt="5"/>
      <dgm:spPr/>
    </dgm:pt>
    <dgm:pt modelId="{E623B438-EDEB-47A1-89EE-03493DE5F1CB}" type="pres">
      <dgm:prSet presAssocID="{E910AE4D-E0B9-4158-B394-68FE564F0474}" presName="txShp" presStyleLbl="node1" presStyleIdx="3" presStyleCnt="5">
        <dgm:presLayoutVars>
          <dgm:bulletEnabled val="1"/>
        </dgm:presLayoutVars>
      </dgm:prSet>
      <dgm:spPr/>
    </dgm:pt>
    <dgm:pt modelId="{640C149D-2532-4B46-9647-E69D4B198E1F}" type="pres">
      <dgm:prSet presAssocID="{77226AC9-5B1E-4512-8DE6-35A28B53D5CA}" presName="spacing" presStyleCnt="0"/>
      <dgm:spPr/>
    </dgm:pt>
    <dgm:pt modelId="{80A20315-2CFB-4BF8-8CF1-4B57B5B53A5E}" type="pres">
      <dgm:prSet presAssocID="{85FDA831-7BD9-4514-8115-5CE75493C429}" presName="composite" presStyleCnt="0"/>
      <dgm:spPr/>
    </dgm:pt>
    <dgm:pt modelId="{E8E87853-6F8F-49B0-856D-5A39266612DA}" type="pres">
      <dgm:prSet presAssocID="{85FDA831-7BD9-4514-8115-5CE75493C429}" presName="imgShp" presStyleLbl="fgImgPlace1" presStyleIdx="4" presStyleCnt="5"/>
      <dgm:spPr/>
    </dgm:pt>
    <dgm:pt modelId="{5C2E247A-4BCD-410B-886E-37567B8C72EF}" type="pres">
      <dgm:prSet presAssocID="{85FDA831-7BD9-4514-8115-5CE75493C429}" presName="txShp" presStyleLbl="node1" presStyleIdx="4" presStyleCnt="5">
        <dgm:presLayoutVars>
          <dgm:bulletEnabled val="1"/>
        </dgm:presLayoutVars>
      </dgm:prSet>
      <dgm:spPr/>
    </dgm:pt>
  </dgm:ptLst>
  <dgm:cxnLst>
    <dgm:cxn modelId="{43A0D41D-3700-4796-A673-198E15522FB9}" srcId="{2F658DD5-8146-47DC-AB1C-F695B25ED439}" destId="{85FDA831-7BD9-4514-8115-5CE75493C429}" srcOrd="4" destOrd="0" parTransId="{6D8DA83A-6714-4BCC-92B4-2AAF3CF5427B}" sibTransId="{5CB7F3F4-000C-4E37-B8BE-B03FC4C0DA4F}"/>
    <dgm:cxn modelId="{FEC09A25-FF34-497A-8B41-5FF687EC5444}" srcId="{2F658DD5-8146-47DC-AB1C-F695B25ED439}" destId="{92E49B84-1A69-4451-B438-D92BA38540A6}" srcOrd="2" destOrd="0" parTransId="{F3C4D023-C4EC-4555-A796-6E320E5855A2}" sibTransId="{82057F06-D699-41E1-982E-086A50C3B8F2}"/>
    <dgm:cxn modelId="{DC896D63-0FB6-406C-9218-1433DE3BA1D7}" type="presOf" srcId="{70BEA575-BAF1-40A0-9E1F-82FC02FB0BDE}" destId="{DA019A2E-6C12-47C8-AFD5-F2E73BBE5709}" srcOrd="0" destOrd="0" presId="urn:microsoft.com/office/officeart/2005/8/layout/vList3"/>
    <dgm:cxn modelId="{DF2CBD53-81E1-49EF-9F87-1B6F88B5E0AE}" type="presOf" srcId="{92E49B84-1A69-4451-B438-D92BA38540A6}" destId="{DF5DABEB-287F-42A6-97F2-532814AAFADD}" srcOrd="0" destOrd="0" presId="urn:microsoft.com/office/officeart/2005/8/layout/vList3"/>
    <dgm:cxn modelId="{D9BAC077-5D27-40FA-8957-77DA95A96371}" srcId="{2F658DD5-8146-47DC-AB1C-F695B25ED439}" destId="{70BEA575-BAF1-40A0-9E1F-82FC02FB0BDE}" srcOrd="0" destOrd="0" parTransId="{6C690B2C-6204-4A44-9626-01C2E6E9719C}" sibTransId="{C14CBCA7-EA6B-4037-A3B9-150A0482F58F}"/>
    <dgm:cxn modelId="{4591928F-FD26-4CF0-ABB7-BFBA6B594FD5}" type="presOf" srcId="{85FDA831-7BD9-4514-8115-5CE75493C429}" destId="{5C2E247A-4BCD-410B-886E-37567B8C72EF}" srcOrd="0" destOrd="0" presId="urn:microsoft.com/office/officeart/2005/8/layout/vList3"/>
    <dgm:cxn modelId="{701FFFAE-16F2-4DB8-B1D0-530F8686C043}" type="presOf" srcId="{2F658DD5-8146-47DC-AB1C-F695B25ED439}" destId="{DBDEAFF2-598D-4C28-AA5C-34E09350F96F}" srcOrd="0" destOrd="0" presId="urn:microsoft.com/office/officeart/2005/8/layout/vList3"/>
    <dgm:cxn modelId="{9E6FDAB8-7132-4C3B-AFFA-B89BD57C930D}" type="presOf" srcId="{BF66E8D0-89B0-4124-9941-1AED5460AF05}" destId="{6DEBABDE-9D42-4CFF-AA33-35F09E8AFEE7}" srcOrd="0" destOrd="0" presId="urn:microsoft.com/office/officeart/2005/8/layout/vList3"/>
    <dgm:cxn modelId="{458CE1C0-F6EE-415D-9E26-F66B41D0FB7C}" type="presOf" srcId="{E910AE4D-E0B9-4158-B394-68FE564F0474}" destId="{E623B438-EDEB-47A1-89EE-03493DE5F1CB}" srcOrd="0" destOrd="0" presId="urn:microsoft.com/office/officeart/2005/8/layout/vList3"/>
    <dgm:cxn modelId="{0C89A7D3-F0FE-4E68-9187-4039B2092EB4}" srcId="{2F658DD5-8146-47DC-AB1C-F695B25ED439}" destId="{E910AE4D-E0B9-4158-B394-68FE564F0474}" srcOrd="3" destOrd="0" parTransId="{FC70FC5A-77BE-4F02-87F1-78D971CDE50D}" sibTransId="{77226AC9-5B1E-4512-8DE6-35A28B53D5CA}"/>
    <dgm:cxn modelId="{289C0FD8-9D43-45E9-A279-7ACABB55D231}" srcId="{2F658DD5-8146-47DC-AB1C-F695B25ED439}" destId="{BF66E8D0-89B0-4124-9941-1AED5460AF05}" srcOrd="1" destOrd="0" parTransId="{AE331789-8130-4741-8EAA-BA3871C84C81}" sibTransId="{5215AF17-AFE3-4993-8F26-032CF68D55D5}"/>
    <dgm:cxn modelId="{D16B85CF-844E-4954-A63F-863C16BC559F}" type="presParOf" srcId="{DBDEAFF2-598D-4C28-AA5C-34E09350F96F}" destId="{78D64993-CF06-4B30-8F65-06C38BEE9D10}" srcOrd="0" destOrd="0" presId="urn:microsoft.com/office/officeart/2005/8/layout/vList3"/>
    <dgm:cxn modelId="{A205C1F1-6830-42AB-951B-0296A142334B}" type="presParOf" srcId="{78D64993-CF06-4B30-8F65-06C38BEE9D10}" destId="{A7F5C399-699F-4FB9-BA5A-2392D1C6B5C8}" srcOrd="0" destOrd="0" presId="urn:microsoft.com/office/officeart/2005/8/layout/vList3"/>
    <dgm:cxn modelId="{8226CAB1-6BE3-400F-AEE7-7EDCA48890F7}" type="presParOf" srcId="{78D64993-CF06-4B30-8F65-06C38BEE9D10}" destId="{DA019A2E-6C12-47C8-AFD5-F2E73BBE5709}" srcOrd="1" destOrd="0" presId="urn:microsoft.com/office/officeart/2005/8/layout/vList3"/>
    <dgm:cxn modelId="{126CD22C-0EF8-4B04-A156-AE43B1E74365}" type="presParOf" srcId="{DBDEAFF2-598D-4C28-AA5C-34E09350F96F}" destId="{681CBAB0-E223-4CA4-895C-E5AE10FA2118}" srcOrd="1" destOrd="0" presId="urn:microsoft.com/office/officeart/2005/8/layout/vList3"/>
    <dgm:cxn modelId="{F6A7154D-9169-4612-BB18-FD86EF8FF14D}" type="presParOf" srcId="{DBDEAFF2-598D-4C28-AA5C-34E09350F96F}" destId="{713190F7-29FD-48FE-9D63-4A5EE27AA4B2}" srcOrd="2" destOrd="0" presId="urn:microsoft.com/office/officeart/2005/8/layout/vList3"/>
    <dgm:cxn modelId="{55752A58-F2DF-4236-BC51-87021835392F}" type="presParOf" srcId="{713190F7-29FD-48FE-9D63-4A5EE27AA4B2}" destId="{134FBDDC-5783-4D86-AF46-C08AA9F51D6C}" srcOrd="0" destOrd="0" presId="urn:microsoft.com/office/officeart/2005/8/layout/vList3"/>
    <dgm:cxn modelId="{65EA188B-AE15-4C01-92C3-6A470EE058D5}" type="presParOf" srcId="{713190F7-29FD-48FE-9D63-4A5EE27AA4B2}" destId="{6DEBABDE-9D42-4CFF-AA33-35F09E8AFEE7}" srcOrd="1" destOrd="0" presId="urn:microsoft.com/office/officeart/2005/8/layout/vList3"/>
    <dgm:cxn modelId="{278B9ADF-F9B4-49C6-B3FF-0F21856B774D}" type="presParOf" srcId="{DBDEAFF2-598D-4C28-AA5C-34E09350F96F}" destId="{7A162710-DA92-4345-AA2F-EDD5EFDF35B2}" srcOrd="3" destOrd="0" presId="urn:microsoft.com/office/officeart/2005/8/layout/vList3"/>
    <dgm:cxn modelId="{D2CCF1A2-C834-4196-B95D-7160AA7201E1}" type="presParOf" srcId="{DBDEAFF2-598D-4C28-AA5C-34E09350F96F}" destId="{D99E0814-8A8C-4F55-875F-06E811247CFA}" srcOrd="4" destOrd="0" presId="urn:microsoft.com/office/officeart/2005/8/layout/vList3"/>
    <dgm:cxn modelId="{F2E995B5-E1DD-4A39-A449-86776B258478}" type="presParOf" srcId="{D99E0814-8A8C-4F55-875F-06E811247CFA}" destId="{3AF7CE91-52DB-48AA-BF47-02F666F5E556}" srcOrd="0" destOrd="0" presId="urn:microsoft.com/office/officeart/2005/8/layout/vList3"/>
    <dgm:cxn modelId="{721C18DA-A3C9-489E-9458-9F5C26F004AF}" type="presParOf" srcId="{D99E0814-8A8C-4F55-875F-06E811247CFA}" destId="{DF5DABEB-287F-42A6-97F2-532814AAFADD}" srcOrd="1" destOrd="0" presId="urn:microsoft.com/office/officeart/2005/8/layout/vList3"/>
    <dgm:cxn modelId="{FA801F7F-1B35-4704-BE7F-5CCAF240D410}" type="presParOf" srcId="{DBDEAFF2-598D-4C28-AA5C-34E09350F96F}" destId="{427C7AF4-545D-4A70-B690-A389C716E5E4}" srcOrd="5" destOrd="0" presId="urn:microsoft.com/office/officeart/2005/8/layout/vList3"/>
    <dgm:cxn modelId="{BE4FFA55-7729-4D98-BF97-4B294258D0B6}" type="presParOf" srcId="{DBDEAFF2-598D-4C28-AA5C-34E09350F96F}" destId="{366ADEC0-AD8B-481D-83C8-26E876F91AE5}" srcOrd="6" destOrd="0" presId="urn:microsoft.com/office/officeart/2005/8/layout/vList3"/>
    <dgm:cxn modelId="{D9859220-684F-46E8-AF12-6A2F570E063C}" type="presParOf" srcId="{366ADEC0-AD8B-481D-83C8-26E876F91AE5}" destId="{15CEC457-736E-4485-900A-5F7D912ADF20}" srcOrd="0" destOrd="0" presId="urn:microsoft.com/office/officeart/2005/8/layout/vList3"/>
    <dgm:cxn modelId="{D5CA1494-EC4E-412B-A929-E43C150F43FF}" type="presParOf" srcId="{366ADEC0-AD8B-481D-83C8-26E876F91AE5}" destId="{E623B438-EDEB-47A1-89EE-03493DE5F1CB}" srcOrd="1" destOrd="0" presId="urn:microsoft.com/office/officeart/2005/8/layout/vList3"/>
    <dgm:cxn modelId="{C959EA77-1A95-4835-B65F-4AEAFD69AFCD}" type="presParOf" srcId="{DBDEAFF2-598D-4C28-AA5C-34E09350F96F}" destId="{640C149D-2532-4B46-9647-E69D4B198E1F}" srcOrd="7" destOrd="0" presId="urn:microsoft.com/office/officeart/2005/8/layout/vList3"/>
    <dgm:cxn modelId="{9BDCE5F5-A1DB-44E0-A31A-C2595DCA452A}" type="presParOf" srcId="{DBDEAFF2-598D-4C28-AA5C-34E09350F96F}" destId="{80A20315-2CFB-4BF8-8CF1-4B57B5B53A5E}" srcOrd="8" destOrd="0" presId="urn:microsoft.com/office/officeart/2005/8/layout/vList3"/>
    <dgm:cxn modelId="{B63A6ADE-5A77-475F-93C5-3FAB433DAA2E}" type="presParOf" srcId="{80A20315-2CFB-4BF8-8CF1-4B57B5B53A5E}" destId="{E8E87853-6F8F-49B0-856D-5A39266612DA}" srcOrd="0" destOrd="0" presId="urn:microsoft.com/office/officeart/2005/8/layout/vList3"/>
    <dgm:cxn modelId="{F537A5AD-39BF-4C04-B040-BA44227C288E}" type="presParOf" srcId="{80A20315-2CFB-4BF8-8CF1-4B57B5B53A5E}" destId="{5C2E247A-4BCD-410B-886E-37567B8C72EF}"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019A2E-6C12-47C8-AFD5-F2E73BBE5709}">
      <dsp:nvSpPr>
        <dsp:cNvPr id="0" name=""/>
        <dsp:cNvSpPr/>
      </dsp:nvSpPr>
      <dsp:spPr>
        <a:xfrm rot="10800000">
          <a:off x="2275100" y="1956"/>
          <a:ext cx="7803642" cy="1238084"/>
        </a:xfrm>
        <a:prstGeom prst="homePlate">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45961" tIns="171450" rIns="320040" bIns="171450" numCol="1" spcCol="1270" anchor="ctr" anchorCtr="0">
          <a:noAutofit/>
        </a:bodyPr>
        <a:lstStyle/>
        <a:p>
          <a:pPr marL="0" lvl="0" indent="0" algn="ctr" defTabSz="2000250">
            <a:lnSpc>
              <a:spcPct val="90000"/>
            </a:lnSpc>
            <a:spcBef>
              <a:spcPct val="0"/>
            </a:spcBef>
            <a:spcAft>
              <a:spcPct val="35000"/>
            </a:spcAft>
            <a:buNone/>
          </a:pPr>
          <a:r>
            <a:rPr lang="en-IN" sz="4500" kern="1200" dirty="0"/>
            <a:t>Input Text Data</a:t>
          </a:r>
        </a:p>
      </dsp:txBody>
      <dsp:txXfrm rot="10800000">
        <a:off x="2584621" y="1956"/>
        <a:ext cx="7494121" cy="1238084"/>
      </dsp:txXfrm>
    </dsp:sp>
    <dsp:sp modelId="{A7F5C399-699F-4FB9-BA5A-2392D1C6B5C8}">
      <dsp:nvSpPr>
        <dsp:cNvPr id="0" name=""/>
        <dsp:cNvSpPr/>
      </dsp:nvSpPr>
      <dsp:spPr>
        <a:xfrm>
          <a:off x="1656057" y="1956"/>
          <a:ext cx="1238084" cy="1238084"/>
        </a:xfrm>
        <a:prstGeom prst="ellipse">
          <a:avLst/>
        </a:prstGeom>
        <a:solidFill>
          <a:schemeClr val="accent1">
            <a:tint val="5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6DEBABDE-9D42-4CFF-AA33-35F09E8AFEE7}">
      <dsp:nvSpPr>
        <dsp:cNvPr id="0" name=""/>
        <dsp:cNvSpPr/>
      </dsp:nvSpPr>
      <dsp:spPr>
        <a:xfrm rot="10800000">
          <a:off x="2275100" y="1609618"/>
          <a:ext cx="7803642" cy="1238084"/>
        </a:xfrm>
        <a:prstGeom prst="homePlate">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45961" tIns="171450" rIns="320040" bIns="171450" numCol="1" spcCol="1270" anchor="ctr" anchorCtr="0">
          <a:noAutofit/>
        </a:bodyPr>
        <a:lstStyle/>
        <a:p>
          <a:pPr marL="0" lvl="0" indent="0" algn="ctr" defTabSz="2000250">
            <a:lnSpc>
              <a:spcPct val="90000"/>
            </a:lnSpc>
            <a:spcBef>
              <a:spcPct val="0"/>
            </a:spcBef>
            <a:spcAft>
              <a:spcPct val="35000"/>
            </a:spcAft>
            <a:buNone/>
          </a:pPr>
          <a:r>
            <a:rPr lang="en-IN" sz="4500" kern="1200" dirty="0"/>
            <a:t>Data Preprocessing</a:t>
          </a:r>
        </a:p>
      </dsp:txBody>
      <dsp:txXfrm rot="10800000">
        <a:off x="2584621" y="1609618"/>
        <a:ext cx="7494121" cy="1238084"/>
      </dsp:txXfrm>
    </dsp:sp>
    <dsp:sp modelId="{134FBDDC-5783-4D86-AF46-C08AA9F51D6C}">
      <dsp:nvSpPr>
        <dsp:cNvPr id="0" name=""/>
        <dsp:cNvSpPr/>
      </dsp:nvSpPr>
      <dsp:spPr>
        <a:xfrm>
          <a:off x="1656057" y="1609618"/>
          <a:ext cx="1238084" cy="1238084"/>
        </a:xfrm>
        <a:prstGeom prst="ellipse">
          <a:avLst/>
        </a:prstGeom>
        <a:solidFill>
          <a:schemeClr val="accent1">
            <a:tint val="5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DF5DABEB-287F-42A6-97F2-532814AAFADD}">
      <dsp:nvSpPr>
        <dsp:cNvPr id="0" name=""/>
        <dsp:cNvSpPr/>
      </dsp:nvSpPr>
      <dsp:spPr>
        <a:xfrm rot="10800000">
          <a:off x="2275100" y="3217280"/>
          <a:ext cx="7803642" cy="1238084"/>
        </a:xfrm>
        <a:prstGeom prst="homePlate">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45961" tIns="171450" rIns="320040" bIns="171450" numCol="1" spcCol="1270" anchor="ctr" anchorCtr="0">
          <a:noAutofit/>
        </a:bodyPr>
        <a:lstStyle/>
        <a:p>
          <a:pPr marL="0" lvl="0" indent="0" algn="ctr" defTabSz="2000250">
            <a:lnSpc>
              <a:spcPct val="90000"/>
            </a:lnSpc>
            <a:spcBef>
              <a:spcPct val="0"/>
            </a:spcBef>
            <a:spcAft>
              <a:spcPct val="35000"/>
            </a:spcAft>
            <a:buNone/>
          </a:pPr>
          <a:r>
            <a:rPr lang="en-IN" sz="4500" kern="1200" dirty="0"/>
            <a:t>Machine Learning Algorithm</a:t>
          </a:r>
        </a:p>
      </dsp:txBody>
      <dsp:txXfrm rot="10800000">
        <a:off x="2584621" y="3217280"/>
        <a:ext cx="7494121" cy="1238084"/>
      </dsp:txXfrm>
    </dsp:sp>
    <dsp:sp modelId="{3AF7CE91-52DB-48AA-BF47-02F666F5E556}">
      <dsp:nvSpPr>
        <dsp:cNvPr id="0" name=""/>
        <dsp:cNvSpPr/>
      </dsp:nvSpPr>
      <dsp:spPr>
        <a:xfrm>
          <a:off x="1656057" y="3217280"/>
          <a:ext cx="1238084" cy="1238084"/>
        </a:xfrm>
        <a:prstGeom prst="ellipse">
          <a:avLst/>
        </a:prstGeom>
        <a:solidFill>
          <a:schemeClr val="accent1">
            <a:tint val="5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E623B438-EDEB-47A1-89EE-03493DE5F1CB}">
      <dsp:nvSpPr>
        <dsp:cNvPr id="0" name=""/>
        <dsp:cNvSpPr/>
      </dsp:nvSpPr>
      <dsp:spPr>
        <a:xfrm rot="10800000">
          <a:off x="2275100" y="4824942"/>
          <a:ext cx="7803642" cy="1238084"/>
        </a:xfrm>
        <a:prstGeom prst="homePlate">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45961" tIns="171450" rIns="320040" bIns="171450" numCol="1" spcCol="1270" anchor="ctr" anchorCtr="0">
          <a:noAutofit/>
        </a:bodyPr>
        <a:lstStyle/>
        <a:p>
          <a:pPr marL="0" lvl="0" indent="0" algn="ctr" defTabSz="2000250">
            <a:lnSpc>
              <a:spcPct val="90000"/>
            </a:lnSpc>
            <a:spcBef>
              <a:spcPct val="0"/>
            </a:spcBef>
            <a:spcAft>
              <a:spcPct val="35000"/>
            </a:spcAft>
            <a:buNone/>
          </a:pPr>
          <a:r>
            <a:rPr lang="en-IN" sz="4500" kern="1200" dirty="0"/>
            <a:t>Model Evaluation</a:t>
          </a:r>
        </a:p>
      </dsp:txBody>
      <dsp:txXfrm rot="10800000">
        <a:off x="2584621" y="4824942"/>
        <a:ext cx="7494121" cy="1238084"/>
      </dsp:txXfrm>
    </dsp:sp>
    <dsp:sp modelId="{15CEC457-736E-4485-900A-5F7D912ADF20}">
      <dsp:nvSpPr>
        <dsp:cNvPr id="0" name=""/>
        <dsp:cNvSpPr/>
      </dsp:nvSpPr>
      <dsp:spPr>
        <a:xfrm>
          <a:off x="1656057" y="4824942"/>
          <a:ext cx="1238084" cy="1238084"/>
        </a:xfrm>
        <a:prstGeom prst="ellipse">
          <a:avLst/>
        </a:prstGeom>
        <a:solidFill>
          <a:schemeClr val="accent1">
            <a:tint val="5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5C2E247A-4BCD-410B-886E-37567B8C72EF}">
      <dsp:nvSpPr>
        <dsp:cNvPr id="0" name=""/>
        <dsp:cNvSpPr/>
      </dsp:nvSpPr>
      <dsp:spPr>
        <a:xfrm rot="10800000">
          <a:off x="2275100" y="6432604"/>
          <a:ext cx="7803642" cy="1238084"/>
        </a:xfrm>
        <a:prstGeom prst="homePlate">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45961" tIns="171450" rIns="320040" bIns="171450" numCol="1" spcCol="1270" anchor="ctr" anchorCtr="0">
          <a:noAutofit/>
        </a:bodyPr>
        <a:lstStyle/>
        <a:p>
          <a:pPr marL="0" lvl="0" indent="0" algn="ctr" defTabSz="2000250">
            <a:lnSpc>
              <a:spcPct val="90000"/>
            </a:lnSpc>
            <a:spcBef>
              <a:spcPct val="0"/>
            </a:spcBef>
            <a:spcAft>
              <a:spcPct val="35000"/>
            </a:spcAft>
            <a:buNone/>
          </a:pPr>
          <a:r>
            <a:rPr lang="en-IN" sz="4500" kern="1200" dirty="0"/>
            <a:t>Deployment</a:t>
          </a:r>
        </a:p>
      </dsp:txBody>
      <dsp:txXfrm rot="10800000">
        <a:off x="2584621" y="6432604"/>
        <a:ext cx="7494121" cy="1238084"/>
      </dsp:txXfrm>
    </dsp:sp>
    <dsp:sp modelId="{E8E87853-6F8F-49B0-856D-5A39266612DA}">
      <dsp:nvSpPr>
        <dsp:cNvPr id="0" name=""/>
        <dsp:cNvSpPr/>
      </dsp:nvSpPr>
      <dsp:spPr>
        <a:xfrm>
          <a:off x="1656057" y="6432604"/>
          <a:ext cx="1238084" cy="1238084"/>
        </a:xfrm>
        <a:prstGeom prst="ellipse">
          <a:avLst/>
        </a:prstGeom>
        <a:solidFill>
          <a:schemeClr val="accent1">
            <a:tint val="5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jpeg>
</file>

<file path=ppt/media/image2.png>
</file>

<file path=ppt/media/image3.sv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datasets/surekharamireddy/malignant-comment-classification?select=train.csv" TargetMode="External"/><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009140" y="3393029"/>
            <a:ext cx="8507318" cy="1590465"/>
          </a:xfrm>
          <a:prstGeom prst="rect">
            <a:avLst/>
          </a:prstGeom>
        </p:spPr>
        <p:txBody>
          <a:bodyPr lIns="0" tIns="0" rIns="0" bIns="0" rtlCol="0" anchor="t">
            <a:spAutoFit/>
          </a:bodyPr>
          <a:lstStyle/>
          <a:p>
            <a:pPr>
              <a:lnSpc>
                <a:spcPts val="12257"/>
              </a:lnSpc>
              <a:spcBef>
                <a:spcPct val="0"/>
              </a:spcBef>
            </a:pPr>
            <a:r>
              <a:rPr lang="en-US" sz="8755">
                <a:solidFill>
                  <a:srgbClr val="FFFFFF"/>
                </a:solidFill>
                <a:latin typeface="Poppins"/>
              </a:rPr>
              <a:t>Technology</a:t>
            </a:r>
          </a:p>
        </p:txBody>
      </p:sp>
      <p:sp>
        <p:nvSpPr>
          <p:cNvPr id="3" name="TextBox 3"/>
          <p:cNvSpPr txBox="1"/>
          <p:nvPr/>
        </p:nvSpPr>
        <p:spPr>
          <a:xfrm>
            <a:off x="2009140" y="4668318"/>
            <a:ext cx="8507318" cy="1961236"/>
          </a:xfrm>
          <a:prstGeom prst="rect">
            <a:avLst/>
          </a:prstGeom>
        </p:spPr>
        <p:txBody>
          <a:bodyPr lIns="0" tIns="0" rIns="0" bIns="0" rtlCol="0" anchor="t">
            <a:spAutoFit/>
          </a:bodyPr>
          <a:lstStyle/>
          <a:p>
            <a:pPr>
              <a:lnSpc>
                <a:spcPts val="15275"/>
              </a:lnSpc>
              <a:spcBef>
                <a:spcPct val="0"/>
              </a:spcBef>
            </a:pPr>
            <a:r>
              <a:rPr lang="en-US" sz="10910" dirty="0">
                <a:solidFill>
                  <a:srgbClr val="FFFFFF"/>
                </a:solidFill>
                <a:latin typeface="Poppins Ultra-Bold"/>
              </a:rPr>
              <a:t>Business</a:t>
            </a:r>
          </a:p>
        </p:txBody>
      </p:sp>
      <p:sp>
        <p:nvSpPr>
          <p:cNvPr id="4" name="TextBox 4"/>
          <p:cNvSpPr txBox="1"/>
          <p:nvPr/>
        </p:nvSpPr>
        <p:spPr>
          <a:xfrm>
            <a:off x="1787373" y="1221782"/>
            <a:ext cx="1737382" cy="198120"/>
          </a:xfrm>
          <a:prstGeom prst="rect">
            <a:avLst/>
          </a:prstGeom>
        </p:spPr>
        <p:txBody>
          <a:bodyPr lIns="0" tIns="0" rIns="0" bIns="0" rtlCol="0" anchor="t">
            <a:spAutoFit/>
          </a:bodyPr>
          <a:lstStyle/>
          <a:p>
            <a:pPr>
              <a:lnSpc>
                <a:spcPts val="1680"/>
              </a:lnSpc>
              <a:spcBef>
                <a:spcPct val="0"/>
              </a:spcBef>
            </a:pPr>
            <a:r>
              <a:rPr lang="en-US" sz="1200">
                <a:solidFill>
                  <a:srgbClr val="FFFFFF"/>
                </a:solidFill>
                <a:latin typeface="Poppins Bold"/>
              </a:rPr>
              <a:t>STUDIO SHODWE</a:t>
            </a:r>
          </a:p>
        </p:txBody>
      </p:sp>
      <p:grpSp>
        <p:nvGrpSpPr>
          <p:cNvPr id="5" name="Group 5"/>
          <p:cNvGrpSpPr/>
          <p:nvPr/>
        </p:nvGrpSpPr>
        <p:grpSpPr>
          <a:xfrm>
            <a:off x="17425682" y="6784963"/>
            <a:ext cx="753561" cy="75356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6256156" y="7834277"/>
            <a:ext cx="1578921" cy="157892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6">
            <a:extLst>
              <a:ext uri="{FF2B5EF4-FFF2-40B4-BE49-F238E27FC236}">
                <a16:creationId xmlns:a16="http://schemas.microsoft.com/office/drawing/2014/main" id="{7B5254E9-FBFC-E614-C982-91334C9FD7D2}"/>
              </a:ext>
            </a:extLst>
          </p:cNvPr>
          <p:cNvSpPr txBox="1"/>
          <p:nvPr/>
        </p:nvSpPr>
        <p:spPr>
          <a:xfrm>
            <a:off x="4124052" y="901947"/>
            <a:ext cx="13391645" cy="1046440"/>
          </a:xfrm>
          <a:prstGeom prst="rect">
            <a:avLst/>
          </a:prstGeom>
        </p:spPr>
        <p:txBody>
          <a:bodyPr wrap="square" lIns="0" tIns="0" rIns="0" bIns="0" rtlCol="0" anchor="t">
            <a:spAutoFit/>
          </a:bodyPr>
          <a:lstStyle/>
          <a:p>
            <a:pPr>
              <a:spcBef>
                <a:spcPct val="0"/>
              </a:spcBef>
            </a:pPr>
            <a:r>
              <a:rPr lang="en-US" sz="3200" b="1" dirty="0">
                <a:solidFill>
                  <a:srgbClr val="000000"/>
                </a:solidFill>
                <a:latin typeface="PoPPINS" panose="00000500000000000000" pitchFamily="2" charset="0"/>
                <a:cs typeface="PoPPINS" panose="00000500000000000000" pitchFamily="2" charset="0"/>
              </a:rPr>
              <a:t>EXPERIENTIAL LEARNING</a:t>
            </a:r>
          </a:p>
          <a:p>
            <a:pPr>
              <a:spcBef>
                <a:spcPct val="0"/>
              </a:spcBef>
            </a:pPr>
            <a:r>
              <a:rPr lang="en-US" sz="3600" dirty="0">
                <a:solidFill>
                  <a:srgbClr val="000000"/>
                </a:solidFill>
                <a:latin typeface="PoPPINS" panose="00000500000000000000" pitchFamily="2" charset="0"/>
                <a:cs typeface="PoPPINS" panose="00000500000000000000" pitchFamily="2" charset="0"/>
              </a:rPr>
              <a:t>21AI52 –ARTIFICIAL INTELLIGENCE AND MACHINE LEARNING</a:t>
            </a:r>
          </a:p>
        </p:txBody>
      </p:sp>
      <p:pic>
        <p:nvPicPr>
          <p:cNvPr id="13" name="Picture 2" descr="R.V. College of Engineering - Wikipedia">
            <a:extLst>
              <a:ext uri="{FF2B5EF4-FFF2-40B4-BE49-F238E27FC236}">
                <a16:creationId xmlns:a16="http://schemas.microsoft.com/office/drawing/2014/main" id="{C15654F4-3795-1FEC-F85A-4E6EFE03EB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9654" y="535511"/>
            <a:ext cx="1768781" cy="1768781"/>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6">
            <a:extLst>
              <a:ext uri="{FF2B5EF4-FFF2-40B4-BE49-F238E27FC236}">
                <a16:creationId xmlns:a16="http://schemas.microsoft.com/office/drawing/2014/main" id="{FDD62A79-7EB6-F96B-2A08-50DFC7687275}"/>
              </a:ext>
            </a:extLst>
          </p:cNvPr>
          <p:cNvSpPr txBox="1"/>
          <p:nvPr/>
        </p:nvSpPr>
        <p:spPr>
          <a:xfrm>
            <a:off x="1524000" y="4045777"/>
            <a:ext cx="15521617" cy="1477328"/>
          </a:xfrm>
          <a:prstGeom prst="rect">
            <a:avLst/>
          </a:prstGeom>
        </p:spPr>
        <p:txBody>
          <a:bodyPr wrap="square" lIns="0" tIns="0" rIns="0" bIns="0" rtlCol="0" anchor="t">
            <a:spAutoFit/>
          </a:bodyPr>
          <a:lstStyle/>
          <a:p>
            <a:pPr algn="ctr">
              <a:spcBef>
                <a:spcPct val="0"/>
              </a:spcBef>
            </a:pPr>
            <a:r>
              <a:rPr lang="en-US" sz="4800" b="1" dirty="0">
                <a:solidFill>
                  <a:srgbClr val="000000"/>
                </a:solidFill>
                <a:latin typeface="PoPPINS" panose="00000500000000000000" pitchFamily="2" charset="0"/>
                <a:cs typeface="PoPPINS" panose="00000500000000000000" pitchFamily="2" charset="0"/>
              </a:rPr>
              <a:t>ANALYSIS OF MACHINE LEARNING ALGORITHMS IN DETECTING OFFENSIVE LANGUAGES/TWEETS</a:t>
            </a:r>
          </a:p>
        </p:txBody>
      </p:sp>
      <p:sp>
        <p:nvSpPr>
          <p:cNvPr id="15" name="TextBox 11">
            <a:extLst>
              <a:ext uri="{FF2B5EF4-FFF2-40B4-BE49-F238E27FC236}">
                <a16:creationId xmlns:a16="http://schemas.microsoft.com/office/drawing/2014/main" id="{BA0113FB-A8CE-D980-BC5D-17738D6A758F}"/>
              </a:ext>
            </a:extLst>
          </p:cNvPr>
          <p:cNvSpPr txBox="1"/>
          <p:nvPr/>
        </p:nvSpPr>
        <p:spPr>
          <a:xfrm>
            <a:off x="671286" y="6968676"/>
            <a:ext cx="12084226" cy="2330959"/>
          </a:xfrm>
          <a:prstGeom prst="rect">
            <a:avLst/>
          </a:prstGeom>
        </p:spPr>
        <p:txBody>
          <a:bodyPr wrap="square" lIns="0" tIns="0" rIns="0" bIns="0" rtlCol="0" anchor="t">
            <a:spAutoFit/>
          </a:bodyPr>
          <a:lstStyle/>
          <a:p>
            <a:pPr>
              <a:lnSpc>
                <a:spcPts val="4632"/>
              </a:lnSpc>
              <a:spcBef>
                <a:spcPct val="0"/>
              </a:spcBef>
            </a:pPr>
            <a:r>
              <a:rPr lang="en-US" sz="3308" dirty="0">
                <a:solidFill>
                  <a:srgbClr val="000000"/>
                </a:solidFill>
                <a:latin typeface="Poppins" panose="00000500000000000000" pitchFamily="2" charset="0"/>
                <a:cs typeface="Poppins" panose="00000500000000000000" pitchFamily="2" charset="0"/>
              </a:rPr>
              <a:t>PRESENTED BY:</a:t>
            </a:r>
            <a:endParaRPr lang="en-US" sz="900" dirty="0">
              <a:solidFill>
                <a:srgbClr val="000000"/>
              </a:solidFill>
              <a:latin typeface="Poppins" panose="00000500000000000000" pitchFamily="2" charset="0"/>
              <a:cs typeface="Poppins" panose="00000500000000000000" pitchFamily="2" charset="0"/>
            </a:endParaRPr>
          </a:p>
          <a:p>
            <a:pPr>
              <a:lnSpc>
                <a:spcPts val="4632"/>
              </a:lnSpc>
              <a:spcBef>
                <a:spcPct val="0"/>
              </a:spcBef>
            </a:pPr>
            <a:endParaRPr lang="en-US" sz="1000" dirty="0">
              <a:solidFill>
                <a:srgbClr val="000000"/>
              </a:solidFill>
              <a:latin typeface="Poppins" panose="00000500000000000000" pitchFamily="2" charset="0"/>
              <a:cs typeface="Poppins" panose="00000500000000000000" pitchFamily="2" charset="0"/>
            </a:endParaRPr>
          </a:p>
          <a:p>
            <a:pPr>
              <a:lnSpc>
                <a:spcPts val="4632"/>
              </a:lnSpc>
              <a:spcBef>
                <a:spcPct val="0"/>
              </a:spcBef>
            </a:pPr>
            <a:r>
              <a:rPr lang="en-US" sz="3308" b="1" dirty="0">
                <a:solidFill>
                  <a:srgbClr val="000000"/>
                </a:solidFill>
                <a:latin typeface="Poppins" panose="00000500000000000000" pitchFamily="2" charset="0"/>
                <a:cs typeface="Poppins" panose="00000500000000000000" pitchFamily="2" charset="0"/>
              </a:rPr>
              <a:t>S DHANUSH 					1RV21CS131</a:t>
            </a:r>
          </a:p>
          <a:p>
            <a:pPr>
              <a:lnSpc>
                <a:spcPts val="4632"/>
              </a:lnSpc>
              <a:spcBef>
                <a:spcPct val="0"/>
              </a:spcBef>
            </a:pPr>
            <a:r>
              <a:rPr lang="en-US" sz="3308" b="1" dirty="0">
                <a:solidFill>
                  <a:srgbClr val="000000"/>
                </a:solidFill>
                <a:latin typeface="Poppins" panose="00000500000000000000" pitchFamily="2" charset="0"/>
                <a:cs typeface="Poppins" panose="00000500000000000000" pitchFamily="2" charset="0"/>
              </a:rPr>
              <a:t>S MOHAMMED ASHIQ 			1RV21CS132</a:t>
            </a:r>
          </a:p>
        </p:txBody>
      </p:sp>
      <p:sp>
        <p:nvSpPr>
          <p:cNvPr id="16" name="Freeform 4">
            <a:extLst>
              <a:ext uri="{FF2B5EF4-FFF2-40B4-BE49-F238E27FC236}">
                <a16:creationId xmlns:a16="http://schemas.microsoft.com/office/drawing/2014/main" id="{CF99A16C-7483-EE36-4AE1-ECAA07F4FD29}"/>
              </a:ext>
            </a:extLst>
          </p:cNvPr>
          <p:cNvSpPr/>
          <p:nvPr/>
        </p:nvSpPr>
        <p:spPr>
          <a:xfrm rot="13375553">
            <a:off x="11353790" y="9104145"/>
            <a:ext cx="6304087" cy="6304087"/>
          </a:xfrm>
          <a:custGeom>
            <a:avLst/>
            <a:gdLst/>
            <a:ahLst/>
            <a:cxnLst/>
            <a:rect l="l" t="t" r="r" b="b"/>
            <a:pathLst>
              <a:path w="6304087" h="6304087">
                <a:moveTo>
                  <a:pt x="0" y="0"/>
                </a:moveTo>
                <a:lnTo>
                  <a:pt x="6304087" y="0"/>
                </a:lnTo>
                <a:lnTo>
                  <a:pt x="6304087" y="6304087"/>
                </a:lnTo>
                <a:lnTo>
                  <a:pt x="0" y="630408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cxnSp>
        <p:nvCxnSpPr>
          <p:cNvPr id="18" name="Straight Connector 17">
            <a:extLst>
              <a:ext uri="{FF2B5EF4-FFF2-40B4-BE49-F238E27FC236}">
                <a16:creationId xmlns:a16="http://schemas.microsoft.com/office/drawing/2014/main" id="{98981248-24DD-1710-73D2-4BC7B3057A32}"/>
              </a:ext>
            </a:extLst>
          </p:cNvPr>
          <p:cNvCxnSpPr/>
          <p:nvPr/>
        </p:nvCxnSpPr>
        <p:spPr>
          <a:xfrm>
            <a:off x="3602925" y="535511"/>
            <a:ext cx="0" cy="1768781"/>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111" b="-9111"/>
            </a:stretch>
          </a:blipFill>
        </p:spPr>
      </p:sp>
      <p:sp>
        <p:nvSpPr>
          <p:cNvPr id="7" name="TextBox 7"/>
          <p:cNvSpPr txBox="1"/>
          <p:nvPr/>
        </p:nvSpPr>
        <p:spPr>
          <a:xfrm>
            <a:off x="2526091" y="3751666"/>
            <a:ext cx="13235817" cy="2067224"/>
          </a:xfrm>
          <a:prstGeom prst="rect">
            <a:avLst/>
          </a:prstGeom>
        </p:spPr>
        <p:txBody>
          <a:bodyPr lIns="0" tIns="0" rIns="0" bIns="0" rtlCol="0" anchor="t">
            <a:spAutoFit/>
          </a:bodyPr>
          <a:lstStyle/>
          <a:p>
            <a:pPr algn="ctr">
              <a:lnSpc>
                <a:spcPts val="15976"/>
              </a:lnSpc>
              <a:spcBef>
                <a:spcPct val="0"/>
              </a:spcBef>
            </a:pPr>
            <a:r>
              <a:rPr lang="en-US" sz="13700" dirty="0">
                <a:solidFill>
                  <a:srgbClr val="FFFFFF"/>
                </a:solidFill>
                <a:latin typeface="Papyrus" panose="03070502060502030205" pitchFamily="66" charset="0"/>
              </a:rPr>
              <a:t>Thank You</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031787" y="5143500"/>
            <a:ext cx="6304087" cy="6304087"/>
          </a:xfrm>
          <a:custGeom>
            <a:avLst/>
            <a:gdLst/>
            <a:ahLst/>
            <a:cxnLst/>
            <a:rect l="l" t="t" r="r" b="b"/>
            <a:pathLst>
              <a:path w="6304087" h="6304087">
                <a:moveTo>
                  <a:pt x="0" y="0"/>
                </a:moveTo>
                <a:lnTo>
                  <a:pt x="6304087" y="0"/>
                </a:lnTo>
                <a:lnTo>
                  <a:pt x="6304087" y="6304087"/>
                </a:lnTo>
                <a:lnTo>
                  <a:pt x="0" y="630408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4038600" y="4156710"/>
            <a:ext cx="951933" cy="951933"/>
          </a:xfrm>
          <a:custGeom>
            <a:avLst/>
            <a:gdLst/>
            <a:ahLst/>
            <a:cxnLst/>
            <a:rect l="l" t="t" r="r" b="b"/>
            <a:pathLst>
              <a:path w="951933" h="951933">
                <a:moveTo>
                  <a:pt x="0" y="0"/>
                </a:moveTo>
                <a:lnTo>
                  <a:pt x="951933" y="0"/>
                </a:lnTo>
                <a:lnTo>
                  <a:pt x="951933"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TextBox 9"/>
          <p:cNvSpPr txBox="1"/>
          <p:nvPr/>
        </p:nvSpPr>
        <p:spPr>
          <a:xfrm>
            <a:off x="8839200" y="1638300"/>
            <a:ext cx="5638800" cy="859210"/>
          </a:xfrm>
          <a:prstGeom prst="rect">
            <a:avLst/>
          </a:prstGeom>
        </p:spPr>
        <p:txBody>
          <a:bodyPr wrap="square" lIns="0" tIns="0" rIns="0" bIns="0" rtlCol="0" anchor="t">
            <a:spAutoFit/>
          </a:bodyPr>
          <a:lstStyle/>
          <a:p>
            <a:pPr>
              <a:lnSpc>
                <a:spcPts val="6720"/>
              </a:lnSpc>
            </a:pPr>
            <a:r>
              <a:rPr lang="en-US" sz="5600" dirty="0">
                <a:solidFill>
                  <a:srgbClr val="171616"/>
                </a:solidFill>
                <a:latin typeface="Poppins Bold"/>
              </a:rPr>
              <a:t>INTRODUCTION</a:t>
            </a:r>
          </a:p>
        </p:txBody>
      </p:sp>
      <p:sp>
        <p:nvSpPr>
          <p:cNvPr id="23" name="Freeform 7">
            <a:extLst>
              <a:ext uri="{FF2B5EF4-FFF2-40B4-BE49-F238E27FC236}">
                <a16:creationId xmlns:a16="http://schemas.microsoft.com/office/drawing/2014/main" id="{8507558D-DEB2-97A4-EDA2-EB6C3FB5D150}"/>
              </a:ext>
            </a:extLst>
          </p:cNvPr>
          <p:cNvSpPr/>
          <p:nvPr/>
        </p:nvSpPr>
        <p:spPr>
          <a:xfrm>
            <a:off x="-835363" y="5664053"/>
            <a:ext cx="5911237" cy="5262979"/>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6"/>
            <a:stretch>
              <a:fillRect/>
            </a:stretch>
          </a:blipFill>
        </p:spPr>
      </p:sp>
      <p:sp>
        <p:nvSpPr>
          <p:cNvPr id="2" name="TextBox 1">
            <a:extLst>
              <a:ext uri="{FF2B5EF4-FFF2-40B4-BE49-F238E27FC236}">
                <a16:creationId xmlns:a16="http://schemas.microsoft.com/office/drawing/2014/main" id="{EC31B0C7-E623-64C7-F126-B69CC5EE612C}"/>
              </a:ext>
            </a:extLst>
          </p:cNvPr>
          <p:cNvSpPr txBox="1"/>
          <p:nvPr/>
        </p:nvSpPr>
        <p:spPr>
          <a:xfrm>
            <a:off x="6781800" y="3238500"/>
            <a:ext cx="9753600" cy="4401205"/>
          </a:xfrm>
          <a:prstGeom prst="rect">
            <a:avLst/>
          </a:prstGeom>
          <a:noFill/>
        </p:spPr>
        <p:txBody>
          <a:bodyPr wrap="square" rtlCol="0">
            <a:spAutoFit/>
          </a:bodyPr>
          <a:lstStyle/>
          <a:p>
            <a:pPr marL="571500" indent="-571500" algn="just">
              <a:buFont typeface="Arial" panose="020B0604020202020204" pitchFamily="34" charset="0"/>
              <a:buChar char="•"/>
            </a:pPr>
            <a:r>
              <a:rPr lang="en-IN" sz="2800" dirty="0">
                <a:latin typeface="Segoe UI Historic" panose="020B0502040204020203" pitchFamily="34" charset="0"/>
                <a:ea typeface="Segoe UI Historic" panose="020B0502040204020203" pitchFamily="34" charset="0"/>
                <a:cs typeface="Segoe UI Historic" panose="020B0502040204020203" pitchFamily="34" charset="0"/>
              </a:rPr>
              <a:t>Offensive language and hate speech have become increasingly prevalent in online platforms and social media. </a:t>
            </a:r>
          </a:p>
          <a:p>
            <a:pPr algn="just"/>
            <a:endParaRPr lang="en-IN" sz="2800" dirty="0">
              <a:latin typeface="Segoe UI Historic" panose="020B0502040204020203" pitchFamily="34" charset="0"/>
              <a:ea typeface="Segoe UI Historic" panose="020B0502040204020203" pitchFamily="34" charset="0"/>
              <a:cs typeface="Segoe UI Historic" panose="020B0502040204020203" pitchFamily="34" charset="0"/>
            </a:endParaRPr>
          </a:p>
          <a:p>
            <a:pPr marL="571500" indent="-571500" algn="just">
              <a:buFont typeface="Arial" panose="020B0604020202020204" pitchFamily="34" charset="0"/>
              <a:buChar char="•"/>
            </a:pPr>
            <a:r>
              <a:rPr lang="en-IN" sz="2800" dirty="0">
                <a:latin typeface="Segoe UI Historic" panose="020B0502040204020203" pitchFamily="34" charset="0"/>
                <a:ea typeface="Segoe UI Historic" panose="020B0502040204020203" pitchFamily="34" charset="0"/>
                <a:cs typeface="Segoe UI Historic" panose="020B0502040204020203" pitchFamily="34" charset="0"/>
              </a:rPr>
              <a:t>Offensive tweets/languages can be defined as any language that is used to discriminate or insult an individual or group based on their race, gender etc.</a:t>
            </a:r>
          </a:p>
          <a:p>
            <a:pPr algn="just"/>
            <a:endParaRPr lang="en-IN" sz="2800" dirty="0">
              <a:latin typeface="Segoe UI Historic" panose="020B0502040204020203" pitchFamily="34" charset="0"/>
              <a:ea typeface="Segoe UI Historic" panose="020B0502040204020203" pitchFamily="34" charset="0"/>
              <a:cs typeface="Segoe UI Historic" panose="020B0502040204020203" pitchFamily="34" charset="0"/>
            </a:endParaRPr>
          </a:p>
          <a:p>
            <a:pPr marL="571500" indent="-571500" algn="just">
              <a:buFont typeface="Arial" panose="020B0604020202020204" pitchFamily="34" charset="0"/>
              <a:buChar char="•"/>
            </a:pPr>
            <a:r>
              <a:rPr lang="en-IN" sz="2800" dirty="0">
                <a:latin typeface="Segoe UI Historic" panose="020B0502040204020203" pitchFamily="34" charset="0"/>
                <a:ea typeface="Segoe UI Historic" panose="020B0502040204020203" pitchFamily="34" charset="0"/>
                <a:cs typeface="Segoe UI Historic" panose="020B0502040204020203" pitchFamily="34" charset="0"/>
              </a:rPr>
              <a:t>Project involves building a machine learning classifiers that can accurately detect offensive language in text.</a:t>
            </a:r>
          </a:p>
        </p:txBody>
      </p:sp>
      <p:cxnSp>
        <p:nvCxnSpPr>
          <p:cNvPr id="6" name="Straight Connector 5">
            <a:extLst>
              <a:ext uri="{FF2B5EF4-FFF2-40B4-BE49-F238E27FC236}">
                <a16:creationId xmlns:a16="http://schemas.microsoft.com/office/drawing/2014/main" id="{21CA9F44-2957-2ABC-5AD8-2BB08D382D91}"/>
              </a:ext>
            </a:extLst>
          </p:cNvPr>
          <p:cNvCxnSpPr>
            <a:cxnSpLocks/>
          </p:cNvCxnSpPr>
          <p:nvPr/>
        </p:nvCxnSpPr>
        <p:spPr>
          <a:xfrm>
            <a:off x="8610600" y="1485900"/>
            <a:ext cx="0" cy="1143000"/>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8578235" y="1752501"/>
            <a:ext cx="8243065" cy="859210"/>
          </a:xfrm>
          <a:prstGeom prst="rect">
            <a:avLst/>
          </a:prstGeom>
        </p:spPr>
        <p:txBody>
          <a:bodyPr wrap="square" lIns="0" tIns="0" rIns="0" bIns="0" rtlCol="0" anchor="t">
            <a:spAutoFit/>
          </a:bodyPr>
          <a:lstStyle/>
          <a:p>
            <a:pPr>
              <a:lnSpc>
                <a:spcPts val="6720"/>
              </a:lnSpc>
            </a:pPr>
            <a:r>
              <a:rPr lang="en-US" sz="5600" dirty="0">
                <a:solidFill>
                  <a:srgbClr val="171616"/>
                </a:solidFill>
                <a:latin typeface="Poppins Bold"/>
              </a:rPr>
              <a:t>PROBLEM STATEMENT</a:t>
            </a:r>
          </a:p>
        </p:txBody>
      </p:sp>
      <p:sp>
        <p:nvSpPr>
          <p:cNvPr id="2" name="TextBox 1">
            <a:extLst>
              <a:ext uri="{FF2B5EF4-FFF2-40B4-BE49-F238E27FC236}">
                <a16:creationId xmlns:a16="http://schemas.microsoft.com/office/drawing/2014/main" id="{EC31B0C7-E623-64C7-F126-B69CC5EE612C}"/>
              </a:ext>
            </a:extLst>
          </p:cNvPr>
          <p:cNvSpPr txBox="1"/>
          <p:nvPr/>
        </p:nvSpPr>
        <p:spPr>
          <a:xfrm>
            <a:off x="7620000" y="3233321"/>
            <a:ext cx="9753600" cy="5262979"/>
          </a:xfrm>
          <a:prstGeom prst="rect">
            <a:avLst/>
          </a:prstGeom>
          <a:noFill/>
        </p:spPr>
        <p:txBody>
          <a:bodyPr wrap="square" rtlCol="0">
            <a:spAutoFit/>
          </a:bodyPr>
          <a:lstStyle/>
          <a:p>
            <a:pPr marL="457200" indent="-457200" algn="just">
              <a:buFont typeface="Arial" panose="020B0604020202020204" pitchFamily="34" charset="0"/>
              <a:buChar char="•"/>
            </a:pPr>
            <a:r>
              <a:rPr lang="en-US" sz="2400" dirty="0">
                <a:latin typeface="Segoe UI Historic" panose="020B0502040204020203" pitchFamily="34" charset="0"/>
                <a:ea typeface="Segoe UI Historic" panose="020B0502040204020203" pitchFamily="34" charset="0"/>
                <a:cs typeface="Segoe UI Historic" panose="020B0502040204020203" pitchFamily="34" charset="0"/>
              </a:rPr>
              <a:t>The need for this project arises from the increasing prevalence of offensive language in online platforms. </a:t>
            </a:r>
          </a:p>
          <a:p>
            <a:pPr algn="just"/>
            <a:endParaRPr lang="en-US" sz="2400" dirty="0">
              <a:latin typeface="Segoe UI Historic" panose="020B0502040204020203" pitchFamily="34" charset="0"/>
              <a:ea typeface="Segoe UI Historic" panose="020B0502040204020203" pitchFamily="34" charset="0"/>
              <a:cs typeface="Segoe UI Historic" panose="020B0502040204020203" pitchFamily="34" charset="0"/>
            </a:endParaRPr>
          </a:p>
          <a:p>
            <a:pPr marL="457200" indent="-457200" algn="just">
              <a:buFont typeface="Arial" panose="020B0604020202020204" pitchFamily="34" charset="0"/>
              <a:buChar char="•"/>
            </a:pPr>
            <a:r>
              <a:rPr lang="en-US" sz="2400" dirty="0">
                <a:latin typeface="Segoe UI Historic" panose="020B0502040204020203" pitchFamily="34" charset="0"/>
                <a:ea typeface="Segoe UI Historic" panose="020B0502040204020203" pitchFamily="34" charset="0"/>
                <a:cs typeface="Segoe UI Historic" panose="020B0502040204020203" pitchFamily="34" charset="0"/>
              </a:rPr>
              <a:t>Offensive language can include hate speech, cyberbullying, and other forms of harmful content. </a:t>
            </a:r>
          </a:p>
          <a:p>
            <a:pPr algn="just"/>
            <a:endParaRPr lang="en-US" sz="2400" dirty="0">
              <a:latin typeface="Segoe UI Historic" panose="020B0502040204020203" pitchFamily="34" charset="0"/>
              <a:ea typeface="Segoe UI Historic" panose="020B0502040204020203" pitchFamily="34" charset="0"/>
              <a:cs typeface="Segoe UI Historic" panose="020B0502040204020203" pitchFamily="34" charset="0"/>
            </a:endParaRPr>
          </a:p>
          <a:p>
            <a:pPr marL="457200" indent="-457200" algn="just">
              <a:buFont typeface="Arial" panose="020B0604020202020204" pitchFamily="34" charset="0"/>
              <a:buChar char="•"/>
            </a:pPr>
            <a:r>
              <a:rPr lang="en-US" sz="2400" dirty="0">
                <a:latin typeface="Segoe UI Historic" panose="020B0502040204020203" pitchFamily="34" charset="0"/>
                <a:ea typeface="Segoe UI Historic" panose="020B0502040204020203" pitchFamily="34" charset="0"/>
                <a:cs typeface="Segoe UI Historic" panose="020B0502040204020203" pitchFamily="34" charset="0"/>
              </a:rPr>
              <a:t>The development of an accurate and reliable machine learning classifier for offensive language detection. The classifier should be able to account for variations in language use and capture subtle nuances that distinguish offensive from non-offensive language.</a:t>
            </a:r>
          </a:p>
          <a:p>
            <a:pPr algn="just"/>
            <a:endParaRPr lang="en-US" sz="2400" dirty="0">
              <a:latin typeface="Segoe UI Historic" panose="020B0502040204020203" pitchFamily="34" charset="0"/>
              <a:ea typeface="Segoe UI Historic" panose="020B0502040204020203" pitchFamily="34" charset="0"/>
              <a:cs typeface="Segoe UI Historic" panose="020B0502040204020203" pitchFamily="34" charset="0"/>
            </a:endParaRPr>
          </a:p>
          <a:p>
            <a:pPr marL="457200" indent="-457200" algn="just">
              <a:buFont typeface="Arial" panose="020B0604020202020204" pitchFamily="34" charset="0"/>
              <a:buChar char="•"/>
            </a:pPr>
            <a:r>
              <a:rPr lang="en-US" sz="2400" dirty="0">
                <a:latin typeface="Segoe UI Historic" panose="020B0502040204020203" pitchFamily="34" charset="0"/>
                <a:ea typeface="Segoe UI Historic" panose="020B0502040204020203" pitchFamily="34" charset="0"/>
                <a:cs typeface="Segoe UI Historic" panose="020B0502040204020203" pitchFamily="34" charset="0"/>
              </a:rPr>
              <a:t>Overall, the objective of this project is to build a machine learning classifier that can effectively detect offensive language in text and contribute to the creation of a safer online environment. </a:t>
            </a:r>
            <a:endParaRPr lang="en-IN" sz="24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6" name="Freeform 11">
            <a:extLst>
              <a:ext uri="{FF2B5EF4-FFF2-40B4-BE49-F238E27FC236}">
                <a16:creationId xmlns:a16="http://schemas.microsoft.com/office/drawing/2014/main" id="{78F56BE6-96B3-74C8-0901-0CF6961A2921}"/>
              </a:ext>
            </a:extLst>
          </p:cNvPr>
          <p:cNvSpPr/>
          <p:nvPr/>
        </p:nvSpPr>
        <p:spPr>
          <a:xfrm>
            <a:off x="1168718" y="555066"/>
            <a:ext cx="6055719" cy="9372600"/>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4"/>
            <a:stretch>
              <a:fillRect/>
            </a:stretch>
          </a:blipFill>
        </p:spPr>
      </p:sp>
      <p:cxnSp>
        <p:nvCxnSpPr>
          <p:cNvPr id="4" name="Straight Connector 3">
            <a:extLst>
              <a:ext uri="{FF2B5EF4-FFF2-40B4-BE49-F238E27FC236}">
                <a16:creationId xmlns:a16="http://schemas.microsoft.com/office/drawing/2014/main" id="{52A5B966-C63B-CE2B-9DB2-CC824B882ACD}"/>
              </a:ext>
            </a:extLst>
          </p:cNvPr>
          <p:cNvCxnSpPr>
            <a:cxnSpLocks/>
          </p:cNvCxnSpPr>
          <p:nvPr/>
        </p:nvCxnSpPr>
        <p:spPr>
          <a:xfrm>
            <a:off x="8305800" y="1606155"/>
            <a:ext cx="0" cy="114300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772273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1"/>
          <p:cNvSpPr txBox="1"/>
          <p:nvPr/>
        </p:nvSpPr>
        <p:spPr>
          <a:xfrm>
            <a:off x="1787373" y="8220904"/>
            <a:ext cx="2144367" cy="239548"/>
          </a:xfrm>
          <a:prstGeom prst="rect">
            <a:avLst/>
          </a:prstGeom>
        </p:spPr>
        <p:txBody>
          <a:bodyPr lIns="0" tIns="0" rIns="0" bIns="0" rtlCol="0" anchor="t">
            <a:spAutoFit/>
          </a:bodyPr>
          <a:lstStyle/>
          <a:p>
            <a:pPr algn="ctr">
              <a:lnSpc>
                <a:spcPts val="2021"/>
              </a:lnSpc>
              <a:spcBef>
                <a:spcPct val="0"/>
              </a:spcBef>
            </a:pPr>
            <a:r>
              <a:rPr lang="en-US" sz="1443" dirty="0">
                <a:solidFill>
                  <a:srgbClr val="FFFFFF"/>
                </a:solidFill>
                <a:latin typeface="Open Sans Bold"/>
              </a:rPr>
              <a:t>LEARN MORE</a:t>
            </a:r>
          </a:p>
        </p:txBody>
      </p:sp>
      <p:graphicFrame>
        <p:nvGraphicFramePr>
          <p:cNvPr id="3" name="Table 2">
            <a:extLst>
              <a:ext uri="{FF2B5EF4-FFF2-40B4-BE49-F238E27FC236}">
                <a16:creationId xmlns:a16="http://schemas.microsoft.com/office/drawing/2014/main" id="{86DE0571-DB47-E9C1-7C90-20908539F814}"/>
              </a:ext>
            </a:extLst>
          </p:cNvPr>
          <p:cNvGraphicFramePr>
            <a:graphicFrameLocks noGrp="1"/>
          </p:cNvGraphicFramePr>
          <p:nvPr>
            <p:extLst>
              <p:ext uri="{D42A27DB-BD31-4B8C-83A1-F6EECF244321}">
                <p14:modId xmlns:p14="http://schemas.microsoft.com/office/powerpoint/2010/main" val="2544335516"/>
              </p:ext>
            </p:extLst>
          </p:nvPr>
        </p:nvGraphicFramePr>
        <p:xfrm>
          <a:off x="266700" y="2324100"/>
          <a:ext cx="17754600" cy="6917136"/>
        </p:xfrm>
        <a:graphic>
          <a:graphicData uri="http://schemas.openxmlformats.org/drawingml/2006/table">
            <a:tbl>
              <a:tblPr firstRow="1" bandRow="1">
                <a:tableStyleId>{BDBED569-4797-4DF1-A0F4-6AAB3CD982D8}</a:tableStyleId>
              </a:tblPr>
              <a:tblGrid>
                <a:gridCol w="1524000">
                  <a:extLst>
                    <a:ext uri="{9D8B030D-6E8A-4147-A177-3AD203B41FA5}">
                      <a16:colId xmlns:a16="http://schemas.microsoft.com/office/drawing/2014/main" val="3528447783"/>
                    </a:ext>
                  </a:extLst>
                </a:gridCol>
                <a:gridCol w="6210300">
                  <a:extLst>
                    <a:ext uri="{9D8B030D-6E8A-4147-A177-3AD203B41FA5}">
                      <a16:colId xmlns:a16="http://schemas.microsoft.com/office/drawing/2014/main" val="187858742"/>
                    </a:ext>
                  </a:extLst>
                </a:gridCol>
                <a:gridCol w="5581650">
                  <a:extLst>
                    <a:ext uri="{9D8B030D-6E8A-4147-A177-3AD203B41FA5}">
                      <a16:colId xmlns:a16="http://schemas.microsoft.com/office/drawing/2014/main" val="560046280"/>
                    </a:ext>
                  </a:extLst>
                </a:gridCol>
                <a:gridCol w="4438650">
                  <a:extLst>
                    <a:ext uri="{9D8B030D-6E8A-4147-A177-3AD203B41FA5}">
                      <a16:colId xmlns:a16="http://schemas.microsoft.com/office/drawing/2014/main" val="2663624442"/>
                    </a:ext>
                  </a:extLst>
                </a:gridCol>
              </a:tblGrid>
              <a:tr h="860592">
                <a:tc>
                  <a:txBody>
                    <a:bodyPr/>
                    <a:lstStyle/>
                    <a:p>
                      <a:pPr algn="ctr"/>
                      <a:r>
                        <a:rPr lang="en-IN" sz="2000" dirty="0"/>
                        <a:t>SL NO </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ctr"/>
                      <a:r>
                        <a:rPr lang="en-IN" sz="2000" dirty="0"/>
                        <a:t>NAME OF THE PAPER</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ctr"/>
                      <a:r>
                        <a:rPr lang="en-IN" sz="2000" dirty="0"/>
                        <a:t> JOURNAL , AUTHORS , YEAR OF PUBLICATION</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ctr"/>
                      <a:r>
                        <a:rPr lang="en-IN" sz="2000" dirty="0"/>
                        <a:t>DESCRIPTION</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extLst>
                  <a:ext uri="{0D108BD9-81ED-4DB2-BD59-A6C34878D82A}">
                    <a16:rowId xmlns:a16="http://schemas.microsoft.com/office/drawing/2014/main" val="316970008"/>
                  </a:ext>
                </a:extLst>
              </a:tr>
              <a:tr h="2018848">
                <a:tc>
                  <a:txBody>
                    <a:bodyPr/>
                    <a:lstStyle/>
                    <a:p>
                      <a:pPr algn="ctr"/>
                      <a:r>
                        <a:rPr lang="en-IN" sz="2000" dirty="0"/>
                        <a:t>1</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just"/>
                      <a:r>
                        <a:rPr lang="en-IN" sz="2000" dirty="0"/>
                        <a:t>Offensive Language Detection: A Overview</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just"/>
                      <a:r>
                        <a:rPr lang="en-US" sz="2000" dirty="0"/>
                        <a:t>Proceedings of the 11th International AAAI Conference on Web and Social Media-</a:t>
                      </a:r>
                      <a:r>
                        <a:rPr lang="en-IN" sz="2000" dirty="0" err="1"/>
                        <a:t>V.Bansal</a:t>
                      </a:r>
                      <a:r>
                        <a:rPr lang="en-IN" sz="2000" dirty="0"/>
                        <a:t>, </a:t>
                      </a:r>
                      <a:r>
                        <a:rPr lang="en-IN" sz="2000" dirty="0" err="1"/>
                        <a:t>R.Bhatia</a:t>
                      </a:r>
                      <a:r>
                        <a:rPr lang="en-IN" sz="2000" dirty="0"/>
                        <a:t> and </a:t>
                      </a:r>
                      <a:r>
                        <a:rPr lang="en-IN" sz="2000" dirty="0" err="1"/>
                        <a:t>A.Rana</a:t>
                      </a:r>
                      <a:r>
                        <a:rPr lang="en-IN" sz="2000" dirty="0"/>
                        <a:t>(2020)</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just"/>
                      <a:r>
                        <a:rPr lang="en-US" sz="2000" b="0" kern="1200" dirty="0">
                          <a:solidFill>
                            <a:schemeClr val="dk1"/>
                          </a:solidFill>
                          <a:effectLst/>
                        </a:rPr>
                        <a:t>This paper systematically explores machine learning techniques for offensive language detection, covering dataset construction, model selection, and feature extraction.</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extLst>
                  <a:ext uri="{0D108BD9-81ED-4DB2-BD59-A6C34878D82A}">
                    <a16:rowId xmlns:a16="http://schemas.microsoft.com/office/drawing/2014/main" val="4233941196"/>
                  </a:ext>
                </a:extLst>
              </a:tr>
              <a:tr h="2018848">
                <a:tc>
                  <a:txBody>
                    <a:bodyPr/>
                    <a:lstStyle/>
                    <a:p>
                      <a:pPr algn="ctr"/>
                      <a:r>
                        <a:rPr lang="en-IN" sz="2000" dirty="0"/>
                        <a:t>2</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just"/>
                      <a:r>
                        <a:rPr lang="en-IN" sz="2000" dirty="0"/>
                        <a:t>A Survey an Offensive Language Detection Techniques</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just"/>
                      <a:r>
                        <a:rPr lang="en-IN" sz="2000" dirty="0"/>
                        <a:t>ACM Computing Surveys, Fortuna-</a:t>
                      </a:r>
                      <a:r>
                        <a:rPr lang="en-IN" sz="2000" dirty="0" err="1"/>
                        <a:t>N.Farhan</a:t>
                      </a:r>
                      <a:r>
                        <a:rPr lang="en-IN" sz="2000" dirty="0"/>
                        <a:t> and </a:t>
                      </a:r>
                      <a:r>
                        <a:rPr lang="en-IN" sz="2000" dirty="0" err="1"/>
                        <a:t>T.Kin</a:t>
                      </a:r>
                      <a:r>
                        <a:rPr lang="en-IN" sz="2000" dirty="0"/>
                        <a:t>(2020)</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just"/>
                      <a:r>
                        <a:rPr lang="en-US" sz="2000" dirty="0"/>
                        <a:t>.The survey aims to provide an overview of the methods and techniques used for detecting hate speech, including the types of data sources, features, classifiers, and evaluation methods.</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extLst>
                  <a:ext uri="{0D108BD9-81ED-4DB2-BD59-A6C34878D82A}">
                    <a16:rowId xmlns:a16="http://schemas.microsoft.com/office/drawing/2014/main" val="1613316771"/>
                  </a:ext>
                </a:extLst>
              </a:tr>
              <a:tr h="2018848">
                <a:tc>
                  <a:txBody>
                    <a:bodyPr/>
                    <a:lstStyle/>
                    <a:p>
                      <a:pPr algn="ctr"/>
                      <a:r>
                        <a:rPr lang="en-IN" sz="2000" dirty="0"/>
                        <a:t>3</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just"/>
                      <a:r>
                        <a:rPr lang="en-IN" sz="2000" dirty="0"/>
                        <a:t>Hate Speech and Offensive Language Detection: A Comprehensive Review</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just"/>
                      <a:r>
                        <a:rPr lang="en-IN" sz="2000" dirty="0"/>
                        <a:t>IEEE Access-</a:t>
                      </a:r>
                      <a:r>
                        <a:rPr lang="en-IN" sz="2000" dirty="0" err="1"/>
                        <a:t>A.Singh</a:t>
                      </a:r>
                      <a:r>
                        <a:rPr lang="en-IN" sz="2000" dirty="0"/>
                        <a:t> (2020)</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tc>
                  <a:txBody>
                    <a:bodyPr/>
                    <a:lstStyle/>
                    <a:p>
                      <a:pPr algn="just"/>
                      <a:r>
                        <a:rPr lang="en-US" sz="2000" dirty="0"/>
                        <a:t>This paper involves a comprehensive review and analysis of the current state-of-the-art techniques and challenges in automatic hate speech detection using machine learning.</a:t>
                      </a:r>
                      <a:endParaRPr lang="en-IN" sz="2000" dirty="0">
                        <a:latin typeface="Segoe UI Historic" panose="020B0502040204020203" pitchFamily="34" charset="0"/>
                        <a:ea typeface="Segoe UI Historic" panose="020B0502040204020203" pitchFamily="34" charset="0"/>
                        <a:cs typeface="Segoe UI Historic" panose="020B0502040204020203" pitchFamily="34" charset="0"/>
                      </a:endParaRPr>
                    </a:p>
                  </a:txBody>
                  <a:tcPr anchor="ctr"/>
                </a:tc>
                <a:extLst>
                  <a:ext uri="{0D108BD9-81ED-4DB2-BD59-A6C34878D82A}">
                    <a16:rowId xmlns:a16="http://schemas.microsoft.com/office/drawing/2014/main" val="3222337846"/>
                  </a:ext>
                </a:extLst>
              </a:tr>
            </a:tbl>
          </a:graphicData>
        </a:graphic>
      </p:graphicFrame>
      <p:sp>
        <p:nvSpPr>
          <p:cNvPr id="13" name="TextBox 8">
            <a:extLst>
              <a:ext uri="{FF2B5EF4-FFF2-40B4-BE49-F238E27FC236}">
                <a16:creationId xmlns:a16="http://schemas.microsoft.com/office/drawing/2014/main" id="{68162BED-1EEE-D7FA-34CB-CC611601197E}"/>
              </a:ext>
            </a:extLst>
          </p:cNvPr>
          <p:cNvSpPr txBox="1"/>
          <p:nvPr/>
        </p:nvSpPr>
        <p:spPr>
          <a:xfrm>
            <a:off x="6934200" y="1045752"/>
            <a:ext cx="3657600" cy="744948"/>
          </a:xfrm>
          <a:prstGeom prst="rect">
            <a:avLst/>
          </a:prstGeom>
        </p:spPr>
        <p:txBody>
          <a:bodyPr wrap="square" lIns="0" tIns="0" rIns="0" bIns="0" rtlCol="0" anchor="t">
            <a:spAutoFit/>
          </a:bodyPr>
          <a:lstStyle/>
          <a:p>
            <a:pPr>
              <a:lnSpc>
                <a:spcPts val="6720"/>
              </a:lnSpc>
            </a:pPr>
            <a:r>
              <a:rPr lang="en-US" sz="2800" dirty="0">
                <a:solidFill>
                  <a:srgbClr val="171616"/>
                </a:solidFill>
                <a:latin typeface="Poppins Bold"/>
              </a:rPr>
              <a:t>LITERATURE SURVEY</a:t>
            </a:r>
          </a:p>
        </p:txBody>
      </p:sp>
      <p:cxnSp>
        <p:nvCxnSpPr>
          <p:cNvPr id="14" name="Straight Connector 13">
            <a:extLst>
              <a:ext uri="{FF2B5EF4-FFF2-40B4-BE49-F238E27FC236}">
                <a16:creationId xmlns:a16="http://schemas.microsoft.com/office/drawing/2014/main" id="{F176B6C1-3EBF-75E6-8010-D6273B54F5BA}"/>
              </a:ext>
            </a:extLst>
          </p:cNvPr>
          <p:cNvCxnSpPr>
            <a:cxnSpLocks/>
          </p:cNvCxnSpPr>
          <p:nvPr/>
        </p:nvCxnSpPr>
        <p:spPr>
          <a:xfrm flipH="1">
            <a:off x="6629400" y="1846580"/>
            <a:ext cx="4114800" cy="0"/>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1"/>
          <p:cNvSpPr txBox="1"/>
          <p:nvPr/>
        </p:nvSpPr>
        <p:spPr>
          <a:xfrm>
            <a:off x="1787373" y="8220904"/>
            <a:ext cx="2144367" cy="239548"/>
          </a:xfrm>
          <a:prstGeom prst="rect">
            <a:avLst/>
          </a:prstGeom>
        </p:spPr>
        <p:txBody>
          <a:bodyPr lIns="0" tIns="0" rIns="0" bIns="0" rtlCol="0" anchor="t">
            <a:spAutoFit/>
          </a:bodyPr>
          <a:lstStyle/>
          <a:p>
            <a:pPr algn="ctr">
              <a:lnSpc>
                <a:spcPts val="2021"/>
              </a:lnSpc>
              <a:spcBef>
                <a:spcPct val="0"/>
              </a:spcBef>
            </a:pPr>
            <a:r>
              <a:rPr lang="en-US" sz="1443" dirty="0">
                <a:solidFill>
                  <a:srgbClr val="FFFFFF"/>
                </a:solidFill>
                <a:latin typeface="Open Sans Bold"/>
              </a:rPr>
              <a:t>LEARN MORE</a:t>
            </a:r>
          </a:p>
        </p:txBody>
      </p:sp>
      <p:graphicFrame>
        <p:nvGraphicFramePr>
          <p:cNvPr id="3" name="Table 2">
            <a:extLst>
              <a:ext uri="{FF2B5EF4-FFF2-40B4-BE49-F238E27FC236}">
                <a16:creationId xmlns:a16="http://schemas.microsoft.com/office/drawing/2014/main" id="{86DE0571-DB47-E9C1-7C90-20908539F814}"/>
              </a:ext>
            </a:extLst>
          </p:cNvPr>
          <p:cNvGraphicFramePr>
            <a:graphicFrameLocks noGrp="1"/>
          </p:cNvGraphicFramePr>
          <p:nvPr>
            <p:extLst>
              <p:ext uri="{D42A27DB-BD31-4B8C-83A1-F6EECF244321}">
                <p14:modId xmlns:p14="http://schemas.microsoft.com/office/powerpoint/2010/main" val="596854126"/>
              </p:ext>
            </p:extLst>
          </p:nvPr>
        </p:nvGraphicFramePr>
        <p:xfrm>
          <a:off x="266700" y="2324100"/>
          <a:ext cx="17754600" cy="7940040"/>
        </p:xfrm>
        <a:graphic>
          <a:graphicData uri="http://schemas.openxmlformats.org/drawingml/2006/table">
            <a:tbl>
              <a:tblPr firstRow="1" bandRow="1">
                <a:tableStyleId>{BDBED569-4797-4DF1-A0F4-6AAB3CD982D8}</a:tableStyleId>
              </a:tblPr>
              <a:tblGrid>
                <a:gridCol w="1714500">
                  <a:extLst>
                    <a:ext uri="{9D8B030D-6E8A-4147-A177-3AD203B41FA5}">
                      <a16:colId xmlns:a16="http://schemas.microsoft.com/office/drawing/2014/main" val="3528447783"/>
                    </a:ext>
                  </a:extLst>
                </a:gridCol>
                <a:gridCol w="6019800">
                  <a:extLst>
                    <a:ext uri="{9D8B030D-6E8A-4147-A177-3AD203B41FA5}">
                      <a16:colId xmlns:a16="http://schemas.microsoft.com/office/drawing/2014/main" val="187858742"/>
                    </a:ext>
                  </a:extLst>
                </a:gridCol>
                <a:gridCol w="5581650">
                  <a:extLst>
                    <a:ext uri="{9D8B030D-6E8A-4147-A177-3AD203B41FA5}">
                      <a16:colId xmlns:a16="http://schemas.microsoft.com/office/drawing/2014/main" val="560046280"/>
                    </a:ext>
                  </a:extLst>
                </a:gridCol>
                <a:gridCol w="4438650">
                  <a:extLst>
                    <a:ext uri="{9D8B030D-6E8A-4147-A177-3AD203B41FA5}">
                      <a16:colId xmlns:a16="http://schemas.microsoft.com/office/drawing/2014/main" val="2663624442"/>
                    </a:ext>
                  </a:extLst>
                </a:gridCol>
              </a:tblGrid>
              <a:tr h="936517">
                <a:tc>
                  <a:txBody>
                    <a:bodyPr/>
                    <a:lstStyle/>
                    <a:p>
                      <a:pPr algn="ctr"/>
                      <a:r>
                        <a:rPr lang="en-IN" sz="2000" dirty="0"/>
                        <a:t>SL NO </a:t>
                      </a:r>
                      <a:endParaRPr lang="en-IN" sz="2000" dirty="0">
                        <a:latin typeface="+mj-lt"/>
                        <a:cs typeface="Poppins" panose="00000500000000000000" pitchFamily="2" charset="0"/>
                      </a:endParaRPr>
                    </a:p>
                  </a:txBody>
                  <a:tcPr anchor="ctr"/>
                </a:tc>
                <a:tc>
                  <a:txBody>
                    <a:bodyPr/>
                    <a:lstStyle/>
                    <a:p>
                      <a:pPr algn="ctr"/>
                      <a:r>
                        <a:rPr lang="en-IN" sz="2000" dirty="0"/>
                        <a:t>NAME OF THE PAPER</a:t>
                      </a:r>
                      <a:endParaRPr lang="en-IN" sz="2000" dirty="0">
                        <a:latin typeface="+mj-lt"/>
                        <a:cs typeface="Poppins" panose="00000500000000000000" pitchFamily="2" charset="0"/>
                      </a:endParaRPr>
                    </a:p>
                  </a:txBody>
                  <a:tcPr anchor="ctr"/>
                </a:tc>
                <a:tc>
                  <a:txBody>
                    <a:bodyPr/>
                    <a:lstStyle/>
                    <a:p>
                      <a:pPr algn="ctr"/>
                      <a:r>
                        <a:rPr lang="en-IN" sz="2000" dirty="0"/>
                        <a:t> JOURNAL , AUTHORS , YEAR OF PUBLICATION</a:t>
                      </a:r>
                      <a:endParaRPr lang="en-IN" sz="2000" dirty="0">
                        <a:latin typeface="+mj-lt"/>
                        <a:cs typeface="Poppins" panose="00000500000000000000" pitchFamily="2" charset="0"/>
                      </a:endParaRPr>
                    </a:p>
                  </a:txBody>
                  <a:tcPr anchor="ctr"/>
                </a:tc>
                <a:tc>
                  <a:txBody>
                    <a:bodyPr/>
                    <a:lstStyle/>
                    <a:p>
                      <a:pPr algn="ctr"/>
                      <a:r>
                        <a:rPr lang="en-IN" sz="2000" dirty="0"/>
                        <a:t>DESCRIPTION</a:t>
                      </a:r>
                      <a:endParaRPr lang="en-IN" sz="2000" dirty="0">
                        <a:latin typeface="+mj-lt"/>
                        <a:cs typeface="Poppins" panose="00000500000000000000" pitchFamily="2" charset="0"/>
                      </a:endParaRPr>
                    </a:p>
                  </a:txBody>
                  <a:tcPr anchor="ctr"/>
                </a:tc>
                <a:extLst>
                  <a:ext uri="{0D108BD9-81ED-4DB2-BD59-A6C34878D82A}">
                    <a16:rowId xmlns:a16="http://schemas.microsoft.com/office/drawing/2014/main" val="316970008"/>
                  </a:ext>
                </a:extLst>
              </a:tr>
              <a:tr h="1750881">
                <a:tc>
                  <a:txBody>
                    <a:bodyPr/>
                    <a:lstStyle/>
                    <a:p>
                      <a:pPr algn="ctr"/>
                      <a:r>
                        <a:rPr lang="en-IN" sz="2000" dirty="0"/>
                        <a:t>4</a:t>
                      </a:r>
                      <a:endParaRPr lang="en-IN" sz="2000" dirty="0">
                        <a:latin typeface="+mj-lt"/>
                        <a:cs typeface="Poppins" panose="00000500000000000000" pitchFamily="2" charset="0"/>
                      </a:endParaRPr>
                    </a:p>
                  </a:txBody>
                  <a:tcPr anchor="ctr"/>
                </a:tc>
                <a:tc>
                  <a:txBody>
                    <a:bodyPr/>
                    <a:lstStyle/>
                    <a:p>
                      <a:r>
                        <a:rPr lang="en-IN" sz="2000" dirty="0"/>
                        <a:t>Survey of Methods for Offensive Language Detection</a:t>
                      </a:r>
                      <a:endParaRPr lang="en-IN" sz="2000" dirty="0">
                        <a:latin typeface="+mj-lt"/>
                        <a:cs typeface="Poppins" panose="00000500000000000000" pitchFamily="2" charset="0"/>
                      </a:endParaRPr>
                    </a:p>
                  </a:txBody>
                  <a:tcPr anchor="ctr"/>
                </a:tc>
                <a:tc>
                  <a:txBody>
                    <a:bodyPr/>
                    <a:lstStyle/>
                    <a:p>
                      <a:r>
                        <a:rPr lang="en-US" sz="2000" dirty="0"/>
                        <a:t>Proceedings of the 25th International Conference on World Wide Web -</a:t>
                      </a:r>
                      <a:r>
                        <a:rPr lang="en-US" sz="2000" dirty="0" err="1"/>
                        <a:t>Nobata</a:t>
                      </a:r>
                      <a:r>
                        <a:rPr lang="en-US" sz="2000" dirty="0"/>
                        <a:t>,</a:t>
                      </a:r>
                      <a:r>
                        <a:rPr lang="en-IN" sz="2000" dirty="0" err="1"/>
                        <a:t>N.Akthar</a:t>
                      </a:r>
                      <a:r>
                        <a:rPr lang="en-IN" sz="2000" dirty="0"/>
                        <a:t> and </a:t>
                      </a:r>
                      <a:r>
                        <a:rPr lang="en-IN" sz="2000" dirty="0" err="1"/>
                        <a:t>W.Hu</a:t>
                      </a:r>
                      <a:r>
                        <a:rPr lang="en-IN" sz="2000" dirty="0"/>
                        <a:t>(2020)</a:t>
                      </a:r>
                      <a:endParaRPr lang="en-IN" sz="2000" dirty="0">
                        <a:latin typeface="+mj-lt"/>
                        <a:cs typeface="Poppins" panose="00000500000000000000" pitchFamily="2" charset="0"/>
                      </a:endParaRPr>
                    </a:p>
                  </a:txBody>
                  <a:tcPr anchor="ctr"/>
                </a:tc>
                <a:tc>
                  <a:txBody>
                    <a:bodyPr/>
                    <a:lstStyle/>
                    <a:p>
                      <a:r>
                        <a:rPr lang="en-US" sz="2000" dirty="0"/>
                        <a:t>This paper includes a comprehensive survey of the state-of-the-art in automatic detection of hate speech in text.</a:t>
                      </a:r>
                      <a:endParaRPr lang="en-IN" sz="2000" dirty="0">
                        <a:latin typeface="+mj-lt"/>
                        <a:cs typeface="Poppins" panose="00000500000000000000" pitchFamily="2" charset="0"/>
                      </a:endParaRPr>
                    </a:p>
                  </a:txBody>
                  <a:tcPr anchor="ctr"/>
                </a:tc>
                <a:extLst>
                  <a:ext uri="{0D108BD9-81ED-4DB2-BD59-A6C34878D82A}">
                    <a16:rowId xmlns:a16="http://schemas.microsoft.com/office/drawing/2014/main" val="2909510205"/>
                  </a:ext>
                </a:extLst>
              </a:tr>
              <a:tr h="2158062">
                <a:tc>
                  <a:txBody>
                    <a:bodyPr/>
                    <a:lstStyle/>
                    <a:p>
                      <a:pPr algn="ctr"/>
                      <a:r>
                        <a:rPr lang="en-IN" sz="2000" dirty="0"/>
                        <a:t>5</a:t>
                      </a:r>
                      <a:endParaRPr lang="en-IN" sz="2000" dirty="0">
                        <a:latin typeface="+mj-lt"/>
                        <a:cs typeface="Poppins" panose="00000500000000000000" pitchFamily="2" charset="0"/>
                      </a:endParaRPr>
                    </a:p>
                  </a:txBody>
                  <a:tcPr anchor="ctr"/>
                </a:tc>
                <a:tc>
                  <a:txBody>
                    <a:bodyPr/>
                    <a:lstStyle/>
                    <a:p>
                      <a:r>
                        <a:rPr lang="en-IN" sz="2000" dirty="0"/>
                        <a:t>Offensive Language Detection: A systematic overview</a:t>
                      </a:r>
                      <a:endParaRPr lang="en-IN" sz="2000" dirty="0">
                        <a:latin typeface="+mj-lt"/>
                        <a:cs typeface="Poppins" panose="00000500000000000000" pitchFamily="2" charset="0"/>
                      </a:endParaRPr>
                    </a:p>
                  </a:txBody>
                  <a:tcPr anchor="ctr"/>
                </a:tc>
                <a:tc>
                  <a:txBody>
                    <a:bodyPr/>
                    <a:lstStyle/>
                    <a:p>
                      <a:r>
                        <a:rPr lang="en-US" sz="2000" dirty="0"/>
                        <a:t>Transactions of the Association for Computational Linguistics -</a:t>
                      </a:r>
                      <a:r>
                        <a:rPr lang="en-IN" sz="2000" dirty="0" err="1"/>
                        <a:t>C.Rojas</a:t>
                      </a:r>
                      <a:r>
                        <a:rPr lang="en-IN" sz="2000" dirty="0"/>
                        <a:t> , L.M Sanchez and M.M Crespo(2021)</a:t>
                      </a:r>
                      <a:endParaRPr lang="en-IN" sz="2000" dirty="0">
                        <a:latin typeface="+mj-lt"/>
                        <a:cs typeface="Poppins" panose="00000500000000000000" pitchFamily="2" charset="0"/>
                      </a:endParaRPr>
                    </a:p>
                  </a:txBody>
                  <a:tcPr anchor="ctr"/>
                </a:tc>
                <a:tc>
                  <a:txBody>
                    <a:bodyPr/>
                    <a:lstStyle/>
                    <a:p>
                      <a:r>
                        <a:rPr lang="en-US" sz="2000" dirty="0"/>
                        <a:t>It involves using a combination of annotated data, preprocessing techniques, and machine learning algorithms to identify and classify abusive language in online user content.</a:t>
                      </a:r>
                      <a:endParaRPr lang="en-IN" sz="2000" dirty="0">
                        <a:latin typeface="+mj-lt"/>
                        <a:cs typeface="Poppins" panose="00000500000000000000" pitchFamily="2" charset="0"/>
                      </a:endParaRPr>
                    </a:p>
                  </a:txBody>
                  <a:tcPr anchor="ctr"/>
                </a:tc>
                <a:extLst>
                  <a:ext uri="{0D108BD9-81ED-4DB2-BD59-A6C34878D82A}">
                    <a16:rowId xmlns:a16="http://schemas.microsoft.com/office/drawing/2014/main" val="557980378"/>
                  </a:ext>
                </a:extLst>
              </a:tr>
              <a:tr h="1750881">
                <a:tc>
                  <a:txBody>
                    <a:bodyPr/>
                    <a:lstStyle/>
                    <a:p>
                      <a:pPr algn="ctr"/>
                      <a:r>
                        <a:rPr lang="en-IN" sz="2000" dirty="0"/>
                        <a:t>6</a:t>
                      </a:r>
                      <a:endParaRPr lang="en-IN" sz="2000" dirty="0">
                        <a:latin typeface="+mj-lt"/>
                        <a:cs typeface="Poppins" panose="00000500000000000000" pitchFamily="2" charset="0"/>
                      </a:endParaRPr>
                    </a:p>
                  </a:txBody>
                  <a:tcPr anchor="ctr"/>
                </a:tc>
                <a:tc>
                  <a:txBody>
                    <a:bodyPr/>
                    <a:lstStyle/>
                    <a:p>
                      <a:r>
                        <a:rPr lang="en-IN" sz="2000" dirty="0"/>
                        <a:t>A Review of Offensive Language Detection using Machine learning</a:t>
                      </a:r>
                      <a:endParaRPr lang="en-IN" sz="2000" dirty="0">
                        <a:latin typeface="+mj-lt"/>
                        <a:cs typeface="Poppins" panose="00000500000000000000" pitchFamily="2" charset="0"/>
                      </a:endParaRPr>
                    </a:p>
                  </a:txBody>
                  <a:tcPr anchor="ctr"/>
                </a:tc>
                <a:tc>
                  <a:txBody>
                    <a:bodyPr/>
                    <a:lstStyle/>
                    <a:p>
                      <a:r>
                        <a:rPr lang="en-IN" sz="2000" dirty="0"/>
                        <a:t>R.K </a:t>
                      </a:r>
                      <a:r>
                        <a:rPr lang="en-IN" sz="2000" dirty="0" err="1"/>
                        <a:t>Srivatsava</a:t>
                      </a:r>
                      <a:r>
                        <a:rPr lang="en-IN" sz="2000" dirty="0"/>
                        <a:t> , R. Kumar and A. Agarwal(2021)</a:t>
                      </a:r>
                    </a:p>
                    <a:p>
                      <a:endParaRPr lang="en-IN" sz="2000" dirty="0">
                        <a:latin typeface="+mj-lt"/>
                        <a:cs typeface="Poppins" panose="00000500000000000000" pitchFamily="2" charset="0"/>
                      </a:endParaRPr>
                    </a:p>
                  </a:txBody>
                  <a:tcPr anchor="ctr"/>
                </a:tc>
                <a:tc>
                  <a:txBody>
                    <a:bodyPr/>
                    <a:lstStyle/>
                    <a:p>
                      <a:r>
                        <a:rPr lang="en-US" sz="2000" dirty="0"/>
                        <a:t>This paper discusses the methods in order to achieve high accuracy in predicting both the type and target of offensive language in social media posts. </a:t>
                      </a:r>
                      <a:endParaRPr lang="en-IN" sz="2000" dirty="0">
                        <a:latin typeface="+mj-lt"/>
                        <a:cs typeface="Poppins" panose="00000500000000000000" pitchFamily="2" charset="0"/>
                      </a:endParaRPr>
                    </a:p>
                  </a:txBody>
                  <a:tcPr anchor="ctr"/>
                </a:tc>
                <a:extLst>
                  <a:ext uri="{0D108BD9-81ED-4DB2-BD59-A6C34878D82A}">
                    <a16:rowId xmlns:a16="http://schemas.microsoft.com/office/drawing/2014/main" val="3998982649"/>
                  </a:ext>
                </a:extLst>
              </a:tr>
              <a:tr h="1343699">
                <a:tc>
                  <a:txBody>
                    <a:bodyPr/>
                    <a:lstStyle/>
                    <a:p>
                      <a:pPr algn="ctr"/>
                      <a:r>
                        <a:rPr lang="en-IN" sz="2000" dirty="0"/>
                        <a:t>7</a:t>
                      </a:r>
                      <a:endParaRPr lang="en-IN" sz="2000" dirty="0">
                        <a:latin typeface="+mj-lt"/>
                        <a:cs typeface="Poppins" panose="00000500000000000000" pitchFamily="2" charset="0"/>
                      </a:endParaRPr>
                    </a:p>
                  </a:txBody>
                  <a:tcPr anchor="ctr"/>
                </a:tc>
                <a:tc>
                  <a:txBody>
                    <a:bodyPr/>
                    <a:lstStyle/>
                    <a:p>
                      <a:r>
                        <a:rPr lang="en-IN" sz="2000" dirty="0"/>
                        <a:t>Hate Speech Detection: A Review of the State of the Art </a:t>
                      </a:r>
                      <a:endParaRPr lang="en-IN" sz="2000" dirty="0">
                        <a:latin typeface="+mj-lt"/>
                        <a:cs typeface="Poppins" panose="00000500000000000000" pitchFamily="2" charset="0"/>
                      </a:endParaRPr>
                    </a:p>
                  </a:txBody>
                  <a:tcPr anchor="ctr"/>
                </a:tc>
                <a:tc>
                  <a:txBody>
                    <a:bodyPr/>
                    <a:lstStyle/>
                    <a:p>
                      <a:r>
                        <a:rPr lang="en-IN" sz="2000" dirty="0"/>
                        <a:t>G.P Pandey , M.K Sharma, P.R Shahi(2021)</a:t>
                      </a:r>
                      <a:endParaRPr lang="en-IN" sz="2000" dirty="0">
                        <a:latin typeface="+mj-lt"/>
                        <a:cs typeface="Poppins" panose="00000500000000000000" pitchFamily="2" charset="0"/>
                      </a:endParaRPr>
                    </a:p>
                  </a:txBody>
                  <a:tcPr anchor="ctr"/>
                </a:tc>
                <a:tc>
                  <a:txBody>
                    <a:bodyPr/>
                    <a:lstStyle/>
                    <a:p>
                      <a:r>
                        <a:rPr lang="en-IN" sz="2000" dirty="0"/>
                        <a:t>Discusses the analysis of  various machine learning algorithms to detect hate speech</a:t>
                      </a:r>
                      <a:endParaRPr lang="en-IN" sz="2000" dirty="0">
                        <a:latin typeface="+mj-lt"/>
                        <a:cs typeface="Poppins" panose="00000500000000000000" pitchFamily="2" charset="0"/>
                      </a:endParaRPr>
                    </a:p>
                  </a:txBody>
                  <a:tcPr anchor="ctr"/>
                </a:tc>
                <a:extLst>
                  <a:ext uri="{0D108BD9-81ED-4DB2-BD59-A6C34878D82A}">
                    <a16:rowId xmlns:a16="http://schemas.microsoft.com/office/drawing/2014/main" val="3200161712"/>
                  </a:ext>
                </a:extLst>
              </a:tr>
            </a:tbl>
          </a:graphicData>
        </a:graphic>
      </p:graphicFrame>
      <p:sp>
        <p:nvSpPr>
          <p:cNvPr id="4" name="TextBox 8">
            <a:extLst>
              <a:ext uri="{FF2B5EF4-FFF2-40B4-BE49-F238E27FC236}">
                <a16:creationId xmlns:a16="http://schemas.microsoft.com/office/drawing/2014/main" id="{0BF6F986-1A44-A22F-EF62-25BCFD4A5A17}"/>
              </a:ext>
            </a:extLst>
          </p:cNvPr>
          <p:cNvSpPr txBox="1"/>
          <p:nvPr/>
        </p:nvSpPr>
        <p:spPr>
          <a:xfrm>
            <a:off x="6934200" y="1045752"/>
            <a:ext cx="3657600" cy="744948"/>
          </a:xfrm>
          <a:prstGeom prst="rect">
            <a:avLst/>
          </a:prstGeom>
        </p:spPr>
        <p:txBody>
          <a:bodyPr wrap="square" lIns="0" tIns="0" rIns="0" bIns="0" rtlCol="0" anchor="t">
            <a:spAutoFit/>
          </a:bodyPr>
          <a:lstStyle/>
          <a:p>
            <a:pPr>
              <a:lnSpc>
                <a:spcPts val="6720"/>
              </a:lnSpc>
            </a:pPr>
            <a:r>
              <a:rPr lang="en-US" sz="2800" dirty="0">
                <a:solidFill>
                  <a:srgbClr val="171616"/>
                </a:solidFill>
                <a:latin typeface="Poppins Bold"/>
              </a:rPr>
              <a:t>LITERATURE SURVEY</a:t>
            </a:r>
          </a:p>
        </p:txBody>
      </p:sp>
      <p:cxnSp>
        <p:nvCxnSpPr>
          <p:cNvPr id="5" name="Straight Connector 4">
            <a:extLst>
              <a:ext uri="{FF2B5EF4-FFF2-40B4-BE49-F238E27FC236}">
                <a16:creationId xmlns:a16="http://schemas.microsoft.com/office/drawing/2014/main" id="{56BF4CC1-3196-6C59-7CEC-D36192CAEE57}"/>
              </a:ext>
            </a:extLst>
          </p:cNvPr>
          <p:cNvCxnSpPr>
            <a:cxnSpLocks/>
          </p:cNvCxnSpPr>
          <p:nvPr/>
        </p:nvCxnSpPr>
        <p:spPr>
          <a:xfrm flipH="1">
            <a:off x="6629400" y="1846580"/>
            <a:ext cx="4114800"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620993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6388217" y="8325002"/>
            <a:ext cx="3992750" cy="1337289"/>
          </a:xfrm>
          <a:prstGeom prst="rect">
            <a:avLst/>
          </a:prstGeom>
        </p:spPr>
        <p:txBody>
          <a:bodyPr lIns="0" tIns="0" rIns="0" bIns="0" rtlCol="0" anchor="t">
            <a:spAutoFit/>
          </a:bodyPr>
          <a:lstStyle/>
          <a:p>
            <a:pPr algn="just">
              <a:lnSpc>
                <a:spcPct val="150000"/>
              </a:lnSpc>
              <a:spcBef>
                <a:spcPct val="0"/>
              </a:spcBef>
            </a:pPr>
            <a:r>
              <a:rPr lang="en-US" sz="2000" b="1" dirty="0">
                <a:solidFill>
                  <a:srgbClr val="FFFFFF"/>
                </a:solidFill>
                <a:latin typeface="+mj-lt"/>
                <a:cs typeface="Poppins" panose="00000500000000000000" pitchFamily="2" charset="0"/>
              </a:rPr>
              <a:t>To develop a model that achieves high accuracy and precision in identifying offensive language.</a:t>
            </a:r>
          </a:p>
        </p:txBody>
      </p:sp>
      <p:sp>
        <p:nvSpPr>
          <p:cNvPr id="14" name="TextBox 14"/>
          <p:cNvSpPr txBox="1"/>
          <p:nvPr/>
        </p:nvSpPr>
        <p:spPr>
          <a:xfrm>
            <a:off x="2855597" y="865795"/>
            <a:ext cx="4459603" cy="859210"/>
          </a:xfrm>
          <a:prstGeom prst="rect">
            <a:avLst/>
          </a:prstGeom>
        </p:spPr>
        <p:txBody>
          <a:bodyPr wrap="square" lIns="0" tIns="0" rIns="0" bIns="0" rtlCol="0" anchor="t">
            <a:spAutoFit/>
          </a:bodyPr>
          <a:lstStyle/>
          <a:p>
            <a:pPr>
              <a:lnSpc>
                <a:spcPts val="6720"/>
              </a:lnSpc>
            </a:pPr>
            <a:r>
              <a:rPr lang="en-US" sz="5600" dirty="0">
                <a:solidFill>
                  <a:srgbClr val="171616"/>
                </a:solidFill>
                <a:latin typeface="Poppins Bold"/>
              </a:rPr>
              <a:t>OBJECTIVES</a:t>
            </a:r>
          </a:p>
        </p:txBody>
      </p:sp>
      <p:cxnSp>
        <p:nvCxnSpPr>
          <p:cNvPr id="2" name="Straight Connector 1">
            <a:extLst>
              <a:ext uri="{FF2B5EF4-FFF2-40B4-BE49-F238E27FC236}">
                <a16:creationId xmlns:a16="http://schemas.microsoft.com/office/drawing/2014/main" id="{461AD396-CCB2-CB5A-5EB7-31DF50B0B3CE}"/>
              </a:ext>
            </a:extLst>
          </p:cNvPr>
          <p:cNvCxnSpPr>
            <a:cxnSpLocks/>
          </p:cNvCxnSpPr>
          <p:nvPr/>
        </p:nvCxnSpPr>
        <p:spPr>
          <a:xfrm>
            <a:off x="2438400" y="723900"/>
            <a:ext cx="0" cy="1143000"/>
          </a:xfrm>
          <a:prstGeom prst="line">
            <a:avLst/>
          </a:prstGeom>
        </p:spPr>
        <p:style>
          <a:lnRef idx="3">
            <a:schemeClr val="accent1"/>
          </a:lnRef>
          <a:fillRef idx="0">
            <a:schemeClr val="accent1"/>
          </a:fillRef>
          <a:effectRef idx="2">
            <a:schemeClr val="accent1"/>
          </a:effectRef>
          <a:fontRef idx="minor">
            <a:schemeClr val="tx1"/>
          </a:fontRef>
        </p:style>
      </p:cxnSp>
      <p:sp>
        <p:nvSpPr>
          <p:cNvPr id="4" name="Rectangle 3">
            <a:extLst>
              <a:ext uri="{FF2B5EF4-FFF2-40B4-BE49-F238E27FC236}">
                <a16:creationId xmlns:a16="http://schemas.microsoft.com/office/drawing/2014/main" id="{6D5047D8-8357-D107-8DA4-F067E92A733C}"/>
              </a:ext>
            </a:extLst>
          </p:cNvPr>
          <p:cNvSpPr/>
          <p:nvPr/>
        </p:nvSpPr>
        <p:spPr>
          <a:xfrm>
            <a:off x="2476533" y="2870661"/>
            <a:ext cx="4267200" cy="34290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b="1" dirty="0">
                <a:solidFill>
                  <a:srgbClr val="FFFFFF"/>
                </a:solidFill>
                <a:latin typeface="+mj-lt"/>
                <a:cs typeface="Poppins" panose="00000500000000000000" pitchFamily="2" charset="0"/>
              </a:rPr>
              <a:t>To develop a model that achieves high accuracy and precision in identifying offensive language.</a:t>
            </a:r>
          </a:p>
          <a:p>
            <a:pPr algn="ctr"/>
            <a:endParaRPr lang="en-IN" dirty="0"/>
          </a:p>
        </p:txBody>
      </p:sp>
      <p:sp>
        <p:nvSpPr>
          <p:cNvPr id="5" name="Rectangle 4">
            <a:extLst>
              <a:ext uri="{FF2B5EF4-FFF2-40B4-BE49-F238E27FC236}">
                <a16:creationId xmlns:a16="http://schemas.microsoft.com/office/drawing/2014/main" id="{8C4CEFD6-A806-8E8B-3430-150ABC23EF7D}"/>
              </a:ext>
            </a:extLst>
          </p:cNvPr>
          <p:cNvSpPr/>
          <p:nvPr/>
        </p:nvSpPr>
        <p:spPr>
          <a:xfrm>
            <a:off x="9388081" y="2870661"/>
            <a:ext cx="4267200" cy="34290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spcBef>
                <a:spcPct val="0"/>
              </a:spcBef>
            </a:pPr>
            <a:r>
              <a:rPr lang="en-US" sz="2800" b="1" dirty="0">
                <a:solidFill>
                  <a:srgbClr val="FFFFFF"/>
                </a:solidFill>
                <a:latin typeface="+mj-lt"/>
                <a:cs typeface="Poppins" panose="00000500000000000000" pitchFamily="2" charset="0"/>
              </a:rPr>
              <a:t>To understand the context and identify instances of sarcasm and nuanced language which may be used to express offensive content.</a:t>
            </a:r>
          </a:p>
        </p:txBody>
      </p:sp>
      <p:sp>
        <p:nvSpPr>
          <p:cNvPr id="6" name="Rectangle 5">
            <a:extLst>
              <a:ext uri="{FF2B5EF4-FFF2-40B4-BE49-F238E27FC236}">
                <a16:creationId xmlns:a16="http://schemas.microsoft.com/office/drawing/2014/main" id="{DC906029-4AB1-D26E-77CF-9A1DB111CC6A}"/>
              </a:ext>
            </a:extLst>
          </p:cNvPr>
          <p:cNvSpPr/>
          <p:nvPr/>
        </p:nvSpPr>
        <p:spPr>
          <a:xfrm>
            <a:off x="12831386" y="5753100"/>
            <a:ext cx="4267200" cy="34290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spcBef>
                <a:spcPct val="0"/>
              </a:spcBef>
            </a:pPr>
            <a:r>
              <a:rPr lang="en-US" sz="2800" b="1" dirty="0">
                <a:solidFill>
                  <a:srgbClr val="FFFFFF"/>
                </a:solidFill>
                <a:latin typeface="+mj-lt"/>
                <a:cs typeface="Poppins" panose="00000500000000000000" pitchFamily="2" charset="0"/>
              </a:rPr>
              <a:t>To build a system that can adapt to evolving language trends and new forms of offensive content.</a:t>
            </a:r>
          </a:p>
        </p:txBody>
      </p:sp>
      <p:sp>
        <p:nvSpPr>
          <p:cNvPr id="9" name="Rectangle 8">
            <a:extLst>
              <a:ext uri="{FF2B5EF4-FFF2-40B4-BE49-F238E27FC236}">
                <a16:creationId xmlns:a16="http://schemas.microsoft.com/office/drawing/2014/main" id="{38E212BA-5611-0756-779F-07AA9CADE115}"/>
              </a:ext>
            </a:extLst>
          </p:cNvPr>
          <p:cNvSpPr/>
          <p:nvPr/>
        </p:nvSpPr>
        <p:spPr>
          <a:xfrm>
            <a:off x="5975256" y="5757852"/>
            <a:ext cx="4267200" cy="34290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spcBef>
                <a:spcPct val="0"/>
              </a:spcBef>
            </a:pPr>
            <a:r>
              <a:rPr lang="en-US" sz="2800" b="1" dirty="0">
                <a:solidFill>
                  <a:srgbClr val="FFFFFF"/>
                </a:solidFill>
                <a:latin typeface="+mj-lt"/>
                <a:cs typeface="Poppins" panose="00000500000000000000" pitchFamily="2" charset="0"/>
              </a:rPr>
              <a:t>To detect offensive language considering diverse nature of online content.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1"/>
          <p:cNvSpPr txBox="1"/>
          <p:nvPr/>
        </p:nvSpPr>
        <p:spPr>
          <a:xfrm>
            <a:off x="2209800" y="865795"/>
            <a:ext cx="4197450" cy="859210"/>
          </a:xfrm>
          <a:prstGeom prst="rect">
            <a:avLst/>
          </a:prstGeom>
        </p:spPr>
        <p:txBody>
          <a:bodyPr wrap="square" lIns="0" tIns="0" rIns="0" bIns="0" rtlCol="0" anchor="t">
            <a:spAutoFit/>
          </a:bodyPr>
          <a:lstStyle/>
          <a:p>
            <a:pPr algn="ctr">
              <a:lnSpc>
                <a:spcPts val="6720"/>
              </a:lnSpc>
            </a:pPr>
            <a:r>
              <a:rPr lang="en-US" sz="5600" dirty="0">
                <a:solidFill>
                  <a:srgbClr val="171616"/>
                </a:solidFill>
                <a:latin typeface="Poppins Bold"/>
              </a:rPr>
              <a:t>DATASET</a:t>
            </a:r>
          </a:p>
        </p:txBody>
      </p:sp>
      <p:sp>
        <p:nvSpPr>
          <p:cNvPr id="22" name="Freeform 2">
            <a:extLst>
              <a:ext uri="{FF2B5EF4-FFF2-40B4-BE49-F238E27FC236}">
                <a16:creationId xmlns:a16="http://schemas.microsoft.com/office/drawing/2014/main" id="{88BD0A0B-910C-6A16-F2C9-45E3C251EF1C}"/>
              </a:ext>
            </a:extLst>
          </p:cNvPr>
          <p:cNvSpPr/>
          <p:nvPr/>
        </p:nvSpPr>
        <p:spPr>
          <a:xfrm>
            <a:off x="-2438400" y="5676900"/>
            <a:ext cx="7162800" cy="578148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sp>
      <p:sp>
        <p:nvSpPr>
          <p:cNvPr id="3" name="TextBox 2">
            <a:extLst>
              <a:ext uri="{FF2B5EF4-FFF2-40B4-BE49-F238E27FC236}">
                <a16:creationId xmlns:a16="http://schemas.microsoft.com/office/drawing/2014/main" id="{4AF290D0-D602-4045-8ECC-A26C923717F5}"/>
              </a:ext>
            </a:extLst>
          </p:cNvPr>
          <p:cNvSpPr txBox="1"/>
          <p:nvPr/>
        </p:nvSpPr>
        <p:spPr>
          <a:xfrm>
            <a:off x="7391400" y="3712339"/>
            <a:ext cx="8305802" cy="2862322"/>
          </a:xfrm>
          <a:prstGeom prst="rect">
            <a:avLst/>
          </a:prstGeom>
          <a:noFill/>
        </p:spPr>
        <p:txBody>
          <a:bodyPr wrap="square" rtlCol="0">
            <a:spAutoFit/>
          </a:bodyPr>
          <a:lstStyle/>
          <a:p>
            <a:pPr algn="ctr"/>
            <a:r>
              <a:rPr lang="en-IN" sz="3600" dirty="0">
                <a:latin typeface="Poppins" panose="00000500000000000000" pitchFamily="2" charset="0"/>
                <a:cs typeface="Poppins" panose="00000500000000000000" pitchFamily="2" charset="0"/>
                <a:hlinkClick r:id="rId3"/>
              </a:rPr>
              <a:t>https://www.kaggle.com/datasets/surekharamireddy/malignant-comment-classification?select=train.csv</a:t>
            </a:r>
            <a:endParaRPr lang="en-IN" sz="3600" dirty="0">
              <a:latin typeface="Poppins" panose="00000500000000000000" pitchFamily="2" charset="0"/>
              <a:cs typeface="Poppins" panose="00000500000000000000" pitchFamily="2" charset="0"/>
            </a:endParaRPr>
          </a:p>
          <a:p>
            <a:pPr algn="ctr"/>
            <a:endParaRPr lang="en-IN" sz="3600" dirty="0">
              <a:latin typeface="Poppins" panose="00000500000000000000" pitchFamily="2" charset="0"/>
              <a:cs typeface="Poppins" panose="00000500000000000000" pitchFamily="2" charset="0"/>
            </a:endParaRPr>
          </a:p>
        </p:txBody>
      </p:sp>
      <p:cxnSp>
        <p:nvCxnSpPr>
          <p:cNvPr id="2" name="Straight Connector 1">
            <a:extLst>
              <a:ext uri="{FF2B5EF4-FFF2-40B4-BE49-F238E27FC236}">
                <a16:creationId xmlns:a16="http://schemas.microsoft.com/office/drawing/2014/main" id="{A8F94823-E15D-9827-8C7B-D2340E46E5BD}"/>
              </a:ext>
            </a:extLst>
          </p:cNvPr>
          <p:cNvCxnSpPr>
            <a:cxnSpLocks/>
          </p:cNvCxnSpPr>
          <p:nvPr/>
        </p:nvCxnSpPr>
        <p:spPr>
          <a:xfrm>
            <a:off x="2438400" y="723900"/>
            <a:ext cx="0" cy="1143000"/>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1"/>
          <p:cNvSpPr txBox="1"/>
          <p:nvPr/>
        </p:nvSpPr>
        <p:spPr>
          <a:xfrm>
            <a:off x="7391400" y="609188"/>
            <a:ext cx="11442900" cy="859210"/>
          </a:xfrm>
          <a:prstGeom prst="rect">
            <a:avLst/>
          </a:prstGeom>
        </p:spPr>
        <p:txBody>
          <a:bodyPr lIns="0" tIns="0" rIns="0" bIns="0" rtlCol="0" anchor="t">
            <a:spAutoFit/>
          </a:bodyPr>
          <a:lstStyle/>
          <a:p>
            <a:pPr algn="ctr">
              <a:lnSpc>
                <a:spcPts val="6720"/>
              </a:lnSpc>
            </a:pPr>
            <a:r>
              <a:rPr lang="en-US" sz="5600" dirty="0">
                <a:solidFill>
                  <a:srgbClr val="171616"/>
                </a:solidFill>
                <a:latin typeface="Poppins Bold"/>
              </a:rPr>
              <a:t>TECHNOLOGY STACK</a:t>
            </a:r>
          </a:p>
        </p:txBody>
      </p:sp>
      <p:sp>
        <p:nvSpPr>
          <p:cNvPr id="22" name="Freeform 2">
            <a:extLst>
              <a:ext uri="{FF2B5EF4-FFF2-40B4-BE49-F238E27FC236}">
                <a16:creationId xmlns:a16="http://schemas.microsoft.com/office/drawing/2014/main" id="{88BD0A0B-910C-6A16-F2C9-45E3C251EF1C}"/>
              </a:ext>
            </a:extLst>
          </p:cNvPr>
          <p:cNvSpPr/>
          <p:nvPr/>
        </p:nvSpPr>
        <p:spPr>
          <a:xfrm>
            <a:off x="-1981200" y="5753100"/>
            <a:ext cx="7162800" cy="578148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sp>
      <p:sp>
        <p:nvSpPr>
          <p:cNvPr id="4" name="TextBox 3">
            <a:extLst>
              <a:ext uri="{FF2B5EF4-FFF2-40B4-BE49-F238E27FC236}">
                <a16:creationId xmlns:a16="http://schemas.microsoft.com/office/drawing/2014/main" id="{A3480922-C49D-049C-3F83-ADA3E5D80062}"/>
              </a:ext>
            </a:extLst>
          </p:cNvPr>
          <p:cNvSpPr txBox="1"/>
          <p:nvPr/>
        </p:nvSpPr>
        <p:spPr>
          <a:xfrm>
            <a:off x="9296400" y="2400300"/>
            <a:ext cx="8077200" cy="4844403"/>
          </a:xfrm>
          <a:prstGeom prst="rect">
            <a:avLst/>
          </a:prstGeom>
          <a:noFill/>
        </p:spPr>
        <p:txBody>
          <a:bodyPr wrap="square" rtlCol="0">
            <a:spAutoFit/>
          </a:bodyPr>
          <a:lstStyle/>
          <a:p>
            <a:pPr marL="457200" indent="-457200">
              <a:lnSpc>
                <a:spcPct val="200000"/>
              </a:lnSpc>
              <a:buFont typeface="Wingdings" panose="05000000000000000000" pitchFamily="2" charset="2"/>
              <a:buChar char="v"/>
            </a:pPr>
            <a:r>
              <a:rPr lang="en-IN" sz="4000" b="1" dirty="0">
                <a:latin typeface="Candara Light" panose="020E0502030303020204" pitchFamily="34" charset="0"/>
                <a:cs typeface="Poppins" panose="00000500000000000000" pitchFamily="2" charset="0"/>
              </a:rPr>
              <a:t> Python</a:t>
            </a:r>
          </a:p>
          <a:p>
            <a:pPr marL="457200" indent="-457200">
              <a:lnSpc>
                <a:spcPct val="200000"/>
              </a:lnSpc>
              <a:buFont typeface="Wingdings" panose="05000000000000000000" pitchFamily="2" charset="2"/>
              <a:buChar char="v"/>
            </a:pPr>
            <a:r>
              <a:rPr lang="en-IN" sz="4000" b="1" dirty="0">
                <a:latin typeface="Candara Light" panose="020E0502030303020204" pitchFamily="34" charset="0"/>
                <a:cs typeface="Poppins" panose="00000500000000000000" pitchFamily="2" charset="0"/>
              </a:rPr>
              <a:t>Scikit-learn </a:t>
            </a:r>
          </a:p>
          <a:p>
            <a:pPr marL="457200" indent="-457200">
              <a:lnSpc>
                <a:spcPct val="200000"/>
              </a:lnSpc>
              <a:buFont typeface="Wingdings" panose="05000000000000000000" pitchFamily="2" charset="2"/>
              <a:buChar char="v"/>
            </a:pPr>
            <a:r>
              <a:rPr lang="en-IN" sz="4000" b="1" dirty="0">
                <a:latin typeface="Candara Light" panose="020E0502030303020204" pitchFamily="34" charset="0"/>
                <a:cs typeface="Poppins" panose="00000500000000000000" pitchFamily="2" charset="0"/>
              </a:rPr>
              <a:t>Pandas</a:t>
            </a:r>
          </a:p>
          <a:p>
            <a:pPr marL="457200" indent="-457200">
              <a:lnSpc>
                <a:spcPct val="200000"/>
              </a:lnSpc>
              <a:buFont typeface="Wingdings" panose="05000000000000000000" pitchFamily="2" charset="2"/>
              <a:buChar char="v"/>
            </a:pPr>
            <a:r>
              <a:rPr lang="en-IN" sz="4000" b="1" dirty="0">
                <a:latin typeface="Candara Light" panose="020E0502030303020204" pitchFamily="34" charset="0"/>
                <a:cs typeface="Poppins" panose="00000500000000000000" pitchFamily="2" charset="0"/>
              </a:rPr>
              <a:t>Matplotlib</a:t>
            </a:r>
          </a:p>
        </p:txBody>
      </p:sp>
      <p:cxnSp>
        <p:nvCxnSpPr>
          <p:cNvPr id="2" name="Straight Connector 1">
            <a:extLst>
              <a:ext uri="{FF2B5EF4-FFF2-40B4-BE49-F238E27FC236}">
                <a16:creationId xmlns:a16="http://schemas.microsoft.com/office/drawing/2014/main" id="{0276CA00-DBEF-0DD5-394B-04C925C16F6D}"/>
              </a:ext>
            </a:extLst>
          </p:cNvPr>
          <p:cNvCxnSpPr>
            <a:cxnSpLocks/>
          </p:cNvCxnSpPr>
          <p:nvPr/>
        </p:nvCxnSpPr>
        <p:spPr>
          <a:xfrm>
            <a:off x="8915400" y="419100"/>
            <a:ext cx="0" cy="114300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80497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20"/>
          <p:cNvSpPr txBox="1"/>
          <p:nvPr/>
        </p:nvSpPr>
        <p:spPr>
          <a:xfrm>
            <a:off x="1371600" y="691167"/>
            <a:ext cx="8427431" cy="859210"/>
          </a:xfrm>
          <a:prstGeom prst="rect">
            <a:avLst/>
          </a:prstGeom>
        </p:spPr>
        <p:txBody>
          <a:bodyPr wrap="square" lIns="0" tIns="0" rIns="0" bIns="0" rtlCol="0" anchor="t">
            <a:spAutoFit/>
          </a:bodyPr>
          <a:lstStyle/>
          <a:p>
            <a:pPr>
              <a:lnSpc>
                <a:spcPts val="6720"/>
              </a:lnSpc>
            </a:pPr>
            <a:r>
              <a:rPr lang="en-US" sz="5600" dirty="0">
                <a:solidFill>
                  <a:srgbClr val="171616"/>
                </a:solidFill>
                <a:latin typeface="Poppins Bold"/>
              </a:rPr>
              <a:t>GENERAL PLAN/DESIGN</a:t>
            </a:r>
          </a:p>
        </p:txBody>
      </p:sp>
      <p:sp>
        <p:nvSpPr>
          <p:cNvPr id="21" name="Freeform 7">
            <a:extLst>
              <a:ext uri="{FF2B5EF4-FFF2-40B4-BE49-F238E27FC236}">
                <a16:creationId xmlns:a16="http://schemas.microsoft.com/office/drawing/2014/main" id="{C337A3D9-183B-2115-F711-7326983CE47D}"/>
              </a:ext>
            </a:extLst>
          </p:cNvPr>
          <p:cNvSpPr/>
          <p:nvPr/>
        </p:nvSpPr>
        <p:spPr>
          <a:xfrm flipH="1">
            <a:off x="838200" y="2491154"/>
            <a:ext cx="7163678" cy="7239000"/>
          </a:xfrm>
          <a:custGeom>
            <a:avLst/>
            <a:gdLst/>
            <a:ahLst/>
            <a:cxnLst/>
            <a:rect l="l" t="t" r="r" b="b"/>
            <a:pathLst>
              <a:path w="8001878" h="8071895">
                <a:moveTo>
                  <a:pt x="0" y="0"/>
                </a:moveTo>
                <a:lnTo>
                  <a:pt x="8001878" y="0"/>
                </a:lnTo>
                <a:lnTo>
                  <a:pt x="8001878" y="8071894"/>
                </a:lnTo>
                <a:lnTo>
                  <a:pt x="0" y="8071894"/>
                </a:lnTo>
                <a:lnTo>
                  <a:pt x="0" y="0"/>
                </a:lnTo>
                <a:close/>
              </a:path>
            </a:pathLst>
          </a:custGeom>
          <a:blipFill>
            <a:blip r:embed="rId2"/>
            <a:stretch>
              <a:fillRect/>
            </a:stretch>
          </a:blipFill>
        </p:spPr>
        <p:txBody>
          <a:bodyPr/>
          <a:lstStyle/>
          <a:p>
            <a:endParaRPr lang="en-IN" dirty="0"/>
          </a:p>
        </p:txBody>
      </p:sp>
      <p:sp>
        <p:nvSpPr>
          <p:cNvPr id="22" name="TextBox 21">
            <a:extLst>
              <a:ext uri="{FF2B5EF4-FFF2-40B4-BE49-F238E27FC236}">
                <a16:creationId xmlns:a16="http://schemas.microsoft.com/office/drawing/2014/main" id="{8DE54107-3102-2A36-44A1-B3E570143450}"/>
              </a:ext>
            </a:extLst>
          </p:cNvPr>
          <p:cNvSpPr txBox="1"/>
          <p:nvPr/>
        </p:nvSpPr>
        <p:spPr>
          <a:xfrm>
            <a:off x="12041415" y="8905357"/>
            <a:ext cx="4749800" cy="461665"/>
          </a:xfrm>
          <a:prstGeom prst="rect">
            <a:avLst/>
          </a:prstGeom>
          <a:noFill/>
        </p:spPr>
        <p:txBody>
          <a:bodyPr wrap="square" rtlCol="0">
            <a:spAutoFit/>
          </a:bodyPr>
          <a:lstStyle/>
          <a:p>
            <a:r>
              <a:rPr lang="en-IN" sz="2400" b="1" dirty="0">
                <a:solidFill>
                  <a:schemeClr val="bg1"/>
                </a:solidFill>
                <a:latin typeface="Poppins" panose="00000500000000000000" pitchFamily="2" charset="0"/>
                <a:cs typeface="Poppins" panose="00000500000000000000" pitchFamily="2" charset="0"/>
              </a:rPr>
              <a:t>Deployment</a:t>
            </a:r>
          </a:p>
        </p:txBody>
      </p:sp>
      <p:graphicFrame>
        <p:nvGraphicFramePr>
          <p:cNvPr id="4" name="Diagram 3">
            <a:extLst>
              <a:ext uri="{FF2B5EF4-FFF2-40B4-BE49-F238E27FC236}">
                <a16:creationId xmlns:a16="http://schemas.microsoft.com/office/drawing/2014/main" id="{BB6B0579-1911-DD1C-B0BD-F38FB9041CFF}"/>
              </a:ext>
            </a:extLst>
          </p:cNvPr>
          <p:cNvGraphicFramePr/>
          <p:nvPr>
            <p:extLst>
              <p:ext uri="{D42A27DB-BD31-4B8C-83A1-F6EECF244321}">
                <p14:modId xmlns:p14="http://schemas.microsoft.com/office/powerpoint/2010/main" val="1673311646"/>
              </p:ext>
            </p:extLst>
          </p:nvPr>
        </p:nvGraphicFramePr>
        <p:xfrm>
          <a:off x="7848600" y="1923188"/>
          <a:ext cx="11734800" cy="76726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Connector 4">
            <a:extLst>
              <a:ext uri="{FF2B5EF4-FFF2-40B4-BE49-F238E27FC236}">
                <a16:creationId xmlns:a16="http://schemas.microsoft.com/office/drawing/2014/main" id="{6C20F01F-BC59-A5D0-6A94-DB3FEFDA0F89}"/>
              </a:ext>
            </a:extLst>
          </p:cNvPr>
          <p:cNvCxnSpPr>
            <a:cxnSpLocks/>
          </p:cNvCxnSpPr>
          <p:nvPr/>
        </p:nvCxnSpPr>
        <p:spPr>
          <a:xfrm>
            <a:off x="1143000" y="571500"/>
            <a:ext cx="0" cy="1143000"/>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224</TotalTime>
  <Words>729</Words>
  <Application>Microsoft Office PowerPoint</Application>
  <PresentationFormat>Custom</PresentationFormat>
  <Paragraphs>85</Paragraphs>
  <Slides>10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Segoe UI Historic</vt:lpstr>
      <vt:lpstr>Papyrus</vt:lpstr>
      <vt:lpstr>Open Sans Bold</vt:lpstr>
      <vt:lpstr>Poppins</vt:lpstr>
      <vt:lpstr>Candara Light</vt:lpstr>
      <vt:lpstr>Poppins Ultra-Bold</vt:lpstr>
      <vt:lpstr>Arial</vt:lpstr>
      <vt:lpstr>Poppins</vt:lpstr>
      <vt:lpstr>Wingdings</vt:lpstr>
      <vt:lpstr>Poppins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Modern Technology Business Presentation</dc:title>
  <cp:lastModifiedBy>SRINIVASA K H</cp:lastModifiedBy>
  <cp:revision>11</cp:revision>
  <dcterms:created xsi:type="dcterms:W3CDTF">2006-08-16T00:00:00Z</dcterms:created>
  <dcterms:modified xsi:type="dcterms:W3CDTF">2024-01-11T13:12:42Z</dcterms:modified>
  <dc:identifier>DAF4U36rbm0</dc:identifier>
</cp:coreProperties>
</file>

<file path=docProps/thumbnail.jpeg>
</file>